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22" r:id="rId2"/>
    <p:sldId id="328" r:id="rId3"/>
    <p:sldId id="325" r:id="rId4"/>
    <p:sldId id="327" r:id="rId5"/>
    <p:sldId id="332" r:id="rId6"/>
    <p:sldId id="295" r:id="rId7"/>
    <p:sldId id="299" r:id="rId8"/>
    <p:sldId id="329" r:id="rId9"/>
    <p:sldId id="330" r:id="rId10"/>
    <p:sldId id="331" r:id="rId11"/>
    <p:sldId id="304" r:id="rId12"/>
    <p:sldId id="316" r:id="rId13"/>
    <p:sldId id="341" r:id="rId14"/>
    <p:sldId id="342" r:id="rId15"/>
    <p:sldId id="343" r:id="rId16"/>
    <p:sldId id="336" r:id="rId17"/>
    <p:sldId id="345" r:id="rId18"/>
    <p:sldId id="346" r:id="rId19"/>
    <p:sldId id="347" r:id="rId20"/>
    <p:sldId id="348" r:id="rId2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FF"/>
    <a:srgbClr val="CC9900"/>
    <a:srgbClr val="FFFF00"/>
    <a:srgbClr val="FF3300"/>
    <a:srgbClr val="440064"/>
    <a:srgbClr val="6600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749B50-EB47-4A6D-B834-0D47C2AB529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1EC46D-1E44-44BE-BF51-51CE4A5351C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1295400" y="1066800"/>
            <a:ext cx="7239000" cy="0"/>
          </a:xfrm>
          <a:prstGeom prst="line">
            <a:avLst/>
          </a:prstGeom>
          <a:noFill/>
          <a:ln w="158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4648200" y="-152400"/>
            <a:ext cx="4800600" cy="77724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4495800" y="4876800"/>
            <a:ext cx="1371600" cy="13716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0" y="1752600"/>
            <a:ext cx="5486400" cy="54864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15" cstate="print"/>
          <a:srcRect r="20918"/>
          <a:stretch>
            <a:fillRect/>
          </a:stretch>
        </p:blipFill>
        <p:spPr bwMode="auto">
          <a:xfrm>
            <a:off x="5638800" y="6451600"/>
            <a:ext cx="3505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533400" y="6629400"/>
            <a:ext cx="5105400" cy="0"/>
          </a:xfrm>
          <a:prstGeom prst="lin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914400" y="0"/>
            <a:ext cx="76200" cy="6858000"/>
          </a:xfrm>
          <a:prstGeom prst="rect">
            <a:avLst/>
          </a:prstGeom>
          <a:gradFill rotWithShape="0">
            <a:gsLst>
              <a:gs pos="0">
                <a:srgbClr val="660066">
                  <a:gamma/>
                  <a:shade val="29804"/>
                  <a:invGamma/>
                </a:srgbClr>
              </a:gs>
              <a:gs pos="100000">
                <a:srgbClr val="6600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1154" name="Picture 18" descr="power point bann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ISDN PRODUCT GUIDE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6248400" cy="4321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</a:rPr>
              <a:t>emutel|Duo</a:t>
            </a:r>
            <a:endParaRPr lang="en-GB" sz="32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i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US" sz="1600" b="1"/>
              <a:t>arcatech Limited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US" sz="1600" b="1"/>
              <a:t>Unit 402 LEO Ballinderry Road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Lisburn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Northern Ireland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BT28 2QA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solidFill>
                  <a:srgbClr val="000000"/>
                </a:solidFill>
                <a:cs typeface="Times New Roman" pitchFamily="18" charset="0"/>
              </a:rPr>
              <a:t>Tel: +44 (0)28 9267 7204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solidFill>
                  <a:srgbClr val="000000"/>
                </a:solidFill>
                <a:cs typeface="Times New Roman" pitchFamily="18" charset="0"/>
              </a:rPr>
              <a:t>Fax: +44 (0)28 9260 5353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cs typeface="Times New Roman" pitchFamily="18" charset="0"/>
              </a:rPr>
              <a:t>sales@arcatech.com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cs typeface="Times New Roman" pitchFamily="18" charset="0"/>
              </a:rPr>
              <a:t>www.arcatech.com</a:t>
            </a:r>
          </a:p>
          <a:p>
            <a:pPr>
              <a:spcBef>
                <a:spcPct val="50000"/>
              </a:spcBef>
            </a:pPr>
            <a:endParaRPr lang="en-GB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258888" y="1246188"/>
            <a:ext cx="7273925" cy="5216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Port Indicators</a:t>
            </a:r>
          </a:p>
          <a:p>
            <a:r>
              <a:rPr lang="en-GB" sz="1800"/>
              <a:t>Interface type (E1/T1, S/U), P(Physical), D(Datalink) and B channel</a:t>
            </a:r>
          </a:p>
          <a:p>
            <a:pPr lvl="1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</a:t>
            </a:r>
          </a:p>
          <a:p>
            <a:r>
              <a:rPr lang="en-GB" sz="1800"/>
              <a:t>Proprietary windows application, allowing simple changing/saving of unit settings &amp; easy filtering of protocol analysis, etc.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Ethernet</a:t>
            </a:r>
          </a:p>
          <a:p>
            <a:r>
              <a:rPr lang="en-GB" sz="1800"/>
              <a:t>An Ethernet port to allow connection to the unit via a LAN</a:t>
            </a:r>
          </a:p>
          <a:p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Modem</a:t>
            </a:r>
          </a:p>
          <a:p>
            <a:r>
              <a:rPr lang="en-GB" sz="1800"/>
              <a:t>An optional modem that allows the unit to be connected to a POTS network, for remote connection</a:t>
            </a:r>
            <a:endParaRPr lang="en-US" sz="1800"/>
          </a:p>
          <a:p>
            <a:pPr lvl="1"/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Universal PSU (110/240 V)</a:t>
            </a:r>
          </a:p>
          <a:p>
            <a:r>
              <a:rPr lang="en-GB" sz="1800"/>
              <a:t>Auto detecting PSU - no changes required to alter voltage input, can be used in different countries</a:t>
            </a:r>
            <a:endParaRPr lang="en-US" sz="1800"/>
          </a:p>
          <a:p>
            <a:endParaRPr lang="en-US" sz="180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042988" y="449263"/>
            <a:ext cx="801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5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5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042988" y="457200"/>
            <a:ext cx="8018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Summary of Features….</a:t>
            </a:r>
            <a:endParaRPr lang="en-GB"/>
          </a:p>
        </p:txBody>
      </p:sp>
      <p:graphicFrame>
        <p:nvGraphicFramePr>
          <p:cNvPr id="70819" name="Object 163"/>
          <p:cNvGraphicFramePr>
            <a:graphicFrameLocks noGrp="1" noChangeAspect="1"/>
          </p:cNvGraphicFramePr>
          <p:nvPr>
            <p:ph/>
          </p:nvPr>
        </p:nvGraphicFramePr>
        <p:xfrm>
          <a:off x="1038225" y="1266825"/>
          <a:ext cx="7854950" cy="4297363"/>
        </p:xfrm>
        <a:graphic>
          <a:graphicData uri="http://schemas.openxmlformats.org/presentationml/2006/ole">
            <p:oleObj spid="_x0000_s70819" name="Worksheet" r:id="rId3" imgW="7067380" imgH="386712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60" name="Picture 620" descr="D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284538"/>
            <a:ext cx="2663825" cy="736600"/>
          </a:xfrm>
          <a:prstGeom prst="rect">
            <a:avLst/>
          </a:prstGeom>
          <a:noFill/>
        </p:spPr>
      </p:pic>
      <p:sp>
        <p:nvSpPr>
          <p:cNvPr id="87595" name="Cloud"/>
          <p:cNvSpPr>
            <a:spLocks noChangeAspect="1" noEditPoints="1" noChangeArrowheads="1"/>
          </p:cNvSpPr>
          <p:nvPr/>
        </p:nvSpPr>
        <p:spPr bwMode="auto">
          <a:xfrm>
            <a:off x="6172200" y="1905000"/>
            <a:ext cx="2743200" cy="4191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7993062" cy="603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Typical Application</a:t>
            </a:r>
          </a:p>
        </p:txBody>
      </p:sp>
      <p:sp>
        <p:nvSpPr>
          <p:cNvPr id="87580" name="Line 540"/>
          <p:cNvSpPr>
            <a:spLocks noChangeShapeType="1"/>
          </p:cNvSpPr>
          <p:nvPr/>
        </p:nvSpPr>
        <p:spPr bwMode="auto">
          <a:xfrm>
            <a:off x="1981200" y="2057400"/>
            <a:ext cx="0" cy="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83" name="Line 543"/>
          <p:cNvSpPr>
            <a:spLocks noChangeShapeType="1"/>
          </p:cNvSpPr>
          <p:nvPr/>
        </p:nvSpPr>
        <p:spPr bwMode="auto">
          <a:xfrm>
            <a:off x="7543800" y="2819400"/>
            <a:ext cx="0" cy="9906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7586" name="Object 546"/>
          <p:cNvGraphicFramePr>
            <a:graphicFrameLocks noChangeAspect="1"/>
          </p:cNvGraphicFramePr>
          <p:nvPr/>
        </p:nvGraphicFramePr>
        <p:xfrm>
          <a:off x="7086600" y="2590800"/>
          <a:ext cx="1335088" cy="1676400"/>
        </p:xfrm>
        <a:graphic>
          <a:graphicData uri="http://schemas.openxmlformats.org/presentationml/2006/ole">
            <p:oleObj spid="_x0000_s87586" name="Bitmap Image" r:id="rId4" imgW="3946667" imgH="4952381" progId="Paint.Picture">
              <p:embed/>
            </p:oleObj>
          </a:graphicData>
        </a:graphic>
      </p:graphicFrame>
      <p:sp>
        <p:nvSpPr>
          <p:cNvPr id="87625" name="Text Box 585"/>
          <p:cNvSpPr txBox="1">
            <a:spLocks noChangeArrowheads="1"/>
          </p:cNvSpPr>
          <p:nvPr/>
        </p:nvSpPr>
        <p:spPr bwMode="auto">
          <a:xfrm>
            <a:off x="1219200" y="1219200"/>
            <a:ext cx="7391400" cy="825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In this example, an emutel|Duo is providing network interfaces to verify the operation of a piece of customers equipment. The windows application provides ease of configuration and Protocol Analysis</a:t>
            </a:r>
          </a:p>
        </p:txBody>
      </p:sp>
      <p:pic>
        <p:nvPicPr>
          <p:cNvPr id="87645" name="Picture 605" descr="MPj040218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060575"/>
            <a:ext cx="973137" cy="754063"/>
          </a:xfrm>
          <a:prstGeom prst="rect">
            <a:avLst/>
          </a:prstGeom>
          <a:noFill/>
        </p:spPr>
      </p:pic>
      <p:sp>
        <p:nvSpPr>
          <p:cNvPr id="87646" name="Line 606"/>
          <p:cNvSpPr>
            <a:spLocks noChangeShapeType="1"/>
          </p:cNvSpPr>
          <p:nvPr/>
        </p:nvSpPr>
        <p:spPr bwMode="auto">
          <a:xfrm>
            <a:off x="5795963" y="2708275"/>
            <a:ext cx="1008062" cy="93662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47" name="Line 607"/>
          <p:cNvSpPr>
            <a:spLocks noChangeShapeType="1"/>
          </p:cNvSpPr>
          <p:nvPr/>
        </p:nvSpPr>
        <p:spPr bwMode="auto">
          <a:xfrm flipV="1">
            <a:off x="4643438" y="242093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48" name="Line 608"/>
          <p:cNvSpPr>
            <a:spLocks noChangeShapeType="1"/>
          </p:cNvSpPr>
          <p:nvPr/>
        </p:nvSpPr>
        <p:spPr bwMode="auto">
          <a:xfrm>
            <a:off x="4643438" y="242093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7649" name="Picture 609" descr="MCj03984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508500"/>
            <a:ext cx="384175" cy="627063"/>
          </a:xfrm>
          <a:prstGeom prst="rect">
            <a:avLst/>
          </a:prstGeom>
          <a:noFill/>
        </p:spPr>
      </p:pic>
      <p:pic>
        <p:nvPicPr>
          <p:cNvPr id="87650" name="Picture 610" descr="MCj03984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063"/>
            <a:ext cx="384175" cy="627062"/>
          </a:xfrm>
          <a:prstGeom prst="rect">
            <a:avLst/>
          </a:prstGeom>
          <a:noFill/>
        </p:spPr>
      </p:pic>
      <p:pic>
        <p:nvPicPr>
          <p:cNvPr id="87651" name="Picture 611" descr="MPj040218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34050"/>
            <a:ext cx="973138" cy="754063"/>
          </a:xfrm>
          <a:prstGeom prst="rect">
            <a:avLst/>
          </a:prstGeom>
          <a:noFill/>
        </p:spPr>
      </p:pic>
      <p:pic>
        <p:nvPicPr>
          <p:cNvPr id="87652" name="Picture 612" descr="MPj040218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805488"/>
            <a:ext cx="973137" cy="754062"/>
          </a:xfrm>
          <a:prstGeom prst="rect">
            <a:avLst/>
          </a:prstGeom>
          <a:noFill/>
        </p:spPr>
      </p:pic>
      <p:sp>
        <p:nvSpPr>
          <p:cNvPr id="87653" name="Line 613"/>
          <p:cNvSpPr>
            <a:spLocks noChangeShapeType="1"/>
          </p:cNvSpPr>
          <p:nvPr/>
        </p:nvSpPr>
        <p:spPr bwMode="auto">
          <a:xfrm flipH="1">
            <a:off x="3276600" y="3933825"/>
            <a:ext cx="719138" cy="6477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4" name="Line 614"/>
          <p:cNvSpPr>
            <a:spLocks noChangeShapeType="1"/>
          </p:cNvSpPr>
          <p:nvPr/>
        </p:nvSpPr>
        <p:spPr bwMode="auto">
          <a:xfrm>
            <a:off x="4787900" y="3933825"/>
            <a:ext cx="0" cy="5032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5" name="Text Box 615"/>
          <p:cNvSpPr txBox="1">
            <a:spLocks noChangeArrowheads="1"/>
          </p:cNvSpPr>
          <p:nvPr/>
        </p:nvSpPr>
        <p:spPr bwMode="auto">
          <a:xfrm>
            <a:off x="2555875" y="5157788"/>
            <a:ext cx="1050925" cy="274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ISDN Modem</a:t>
            </a:r>
            <a:endParaRPr lang="en-US" sz="1200"/>
          </a:p>
        </p:txBody>
      </p:sp>
      <p:sp>
        <p:nvSpPr>
          <p:cNvPr id="87656" name="Text Box 616"/>
          <p:cNvSpPr txBox="1">
            <a:spLocks noChangeArrowheads="1"/>
          </p:cNvSpPr>
          <p:nvPr/>
        </p:nvSpPr>
        <p:spPr bwMode="auto">
          <a:xfrm>
            <a:off x="4284663" y="5084763"/>
            <a:ext cx="1050925" cy="274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ISDN Modem</a:t>
            </a:r>
            <a:endParaRPr lang="en-US" sz="1200"/>
          </a:p>
        </p:txBody>
      </p:sp>
      <p:sp>
        <p:nvSpPr>
          <p:cNvPr id="87657" name="Line 617"/>
          <p:cNvSpPr>
            <a:spLocks noChangeShapeType="1"/>
          </p:cNvSpPr>
          <p:nvPr/>
        </p:nvSpPr>
        <p:spPr bwMode="auto">
          <a:xfrm>
            <a:off x="3203575" y="5445125"/>
            <a:ext cx="0" cy="5762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8" name="Line 618"/>
          <p:cNvSpPr>
            <a:spLocks noChangeShapeType="1"/>
          </p:cNvSpPr>
          <p:nvPr/>
        </p:nvSpPr>
        <p:spPr bwMode="auto">
          <a:xfrm>
            <a:off x="4716463" y="5373688"/>
            <a:ext cx="0" cy="36036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7659" name="Picture 6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365625"/>
            <a:ext cx="1441450" cy="3984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95" grpId="0" animBg="1"/>
      <p:bldP spid="87625" grpId="0"/>
      <p:bldP spid="87646" grpId="0" animBg="1"/>
      <p:bldP spid="87647" grpId="0" animBg="1"/>
      <p:bldP spid="87648" grpId="0" animBg="1"/>
      <p:bldP spid="87653" grpId="0" animBg="1"/>
      <p:bldP spid="87654" grpId="0" animBg="1"/>
      <p:bldP spid="87655" grpId="0"/>
      <p:bldP spid="87656" grpId="0"/>
      <p:bldP spid="87657" grpId="0" animBg="1"/>
      <p:bldP spid="876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40687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Other products available from arcatech</a:t>
            </a:r>
            <a:endParaRPr lang="en-US" sz="3200" b="1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670050" y="1373188"/>
            <a:ext cx="2014538" cy="14954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emutel|Harmony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VoIP</a:t>
            </a:r>
          </a:p>
          <a:p>
            <a:pPr algn="ctr"/>
            <a:r>
              <a:rPr lang="en-GB" sz="1800"/>
              <a:t>ISDN</a:t>
            </a:r>
          </a:p>
          <a:p>
            <a:pPr algn="ctr"/>
            <a:r>
              <a:rPr lang="en-GB" sz="1800"/>
              <a:t>FXO</a:t>
            </a:r>
          </a:p>
          <a:p>
            <a:pPr algn="ctr"/>
            <a:r>
              <a:rPr lang="en-GB" sz="1800"/>
              <a:t>FXS</a:t>
            </a:r>
            <a:endParaRPr lang="en-US" sz="180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595938" y="1622425"/>
            <a:ext cx="2128837" cy="946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emutel|Symphony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FXS</a:t>
            </a:r>
          </a:p>
          <a:p>
            <a:pPr algn="ctr"/>
            <a:r>
              <a:rPr lang="en-GB" sz="1800"/>
              <a:t>ISDN</a:t>
            </a:r>
            <a:endParaRPr lang="en-US" sz="180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54488" y="3478213"/>
            <a:ext cx="1423987" cy="6715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emutel|Duo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ISDN</a:t>
            </a:r>
            <a:endParaRPr lang="en-US" sz="1800" b="1" u="sng">
              <a:solidFill>
                <a:schemeClr val="accent2"/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6391275" y="3935413"/>
            <a:ext cx="2057400" cy="12207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arcaplex|Horizon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Multiplexer</a:t>
            </a:r>
          </a:p>
          <a:p>
            <a:pPr algn="ctr"/>
            <a:r>
              <a:rPr lang="en-GB" sz="1800"/>
              <a:t>ISDN</a:t>
            </a:r>
          </a:p>
          <a:p>
            <a:pPr algn="ctr"/>
            <a:r>
              <a:rPr lang="en-GB" sz="1800"/>
              <a:t>FXS</a:t>
            </a:r>
            <a:endParaRPr lang="en-US" sz="1800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586163" y="5338763"/>
            <a:ext cx="2101850" cy="6715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arcareach|Sigma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BRI-S bus extender</a:t>
            </a:r>
            <a:endParaRPr lang="en-US" sz="1800" b="1" u="sng">
              <a:solidFill>
                <a:schemeClr val="accent2"/>
              </a:solidFill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892300" y="4187825"/>
            <a:ext cx="1873250" cy="6715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emutel|Maestro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xDSL</a:t>
            </a:r>
            <a:endParaRPr lang="en-US" sz="18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1" grpId="0"/>
      <p:bldP spid="121862" grpId="0"/>
      <p:bldP spid="121863" grpId="0"/>
      <p:bldP spid="1218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023938" y="96838"/>
            <a:ext cx="80645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b="1"/>
              <a:t>emutel|Harmony</a:t>
            </a:r>
            <a:endParaRPr lang="en-US" sz="3200" b="1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4235450"/>
            <a:ext cx="1917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4264025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5321300"/>
            <a:ext cx="1905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385888" y="6321425"/>
            <a:ext cx="762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PESQ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304925" y="3895725"/>
            <a:ext cx="1143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Composer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7594600" y="3897313"/>
            <a:ext cx="1143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Conductor</a:t>
            </a:r>
          </a:p>
        </p:txBody>
      </p:sp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175" y="5275263"/>
            <a:ext cx="1752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8077200" y="5697538"/>
            <a:ext cx="939800" cy="623887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Events &amp; 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Statistics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042988" y="638175"/>
            <a:ext cx="802640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VoIP &amp; TDM Test Platform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2743200" y="2906713"/>
            <a:ext cx="4800600" cy="3597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High Port Density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VoIP, BRI, PRI, LAN, FXO, FXS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ETSI, North American, NTT, SIP, H.323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Quality of Service (PESQ)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Analysis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Call Generation 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Call Termination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Network Simulation</a:t>
            </a:r>
          </a:p>
        </p:txBody>
      </p:sp>
      <p:pic>
        <p:nvPicPr>
          <p:cNvPr id="122893" name="Picture 13" descr="Harm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088" y="1082675"/>
            <a:ext cx="4119562" cy="1687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8" grpId="0"/>
      <p:bldP spid="122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39100" cy="608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emutel|Symphony</a:t>
            </a:r>
            <a:endParaRPr lang="en-US" sz="3200" b="1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3817938"/>
            <a:ext cx="2095500" cy="2630487"/>
          </a:xfrm>
          <a:prstGeom prst="rect">
            <a:avLst/>
          </a:prstGeom>
          <a:noFill/>
        </p:spPr>
      </p:pic>
      <p:pic>
        <p:nvPicPr>
          <p:cNvPr id="123908" name="Picture 4" descr="ISDN su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3963988"/>
            <a:ext cx="2081212" cy="1779587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762125" y="3416300"/>
            <a:ext cx="827088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Analyser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877050" y="5767388"/>
            <a:ext cx="2006600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Connection configuration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3911" name="Picture 7" descr="Symph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963" y="1073150"/>
            <a:ext cx="6538912" cy="1851025"/>
          </a:xfrm>
          <a:prstGeom prst="rect">
            <a:avLst/>
          </a:prstGeom>
          <a:noFill/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31875" y="2784475"/>
            <a:ext cx="8005763" cy="37496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Medium Port Density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ISDN support, both BRI and PRI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Analogue FXS support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Network Variants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Analyser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Remote configuration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 driven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8" name="Picture 12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75" y="4119563"/>
            <a:ext cx="2900363" cy="2286000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6638" y="406400"/>
            <a:ext cx="8051800" cy="690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emutel|Solo</a:t>
            </a:r>
            <a:endParaRPr lang="en-US" sz="3200" b="1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093788" y="2979738"/>
            <a:ext cx="3694112" cy="16160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Low Port Density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ISDN support for BRI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Network Variants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6746" name="Picture 10" descr="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25538"/>
            <a:ext cx="4787900" cy="1371600"/>
          </a:xfrm>
          <a:prstGeom prst="rect">
            <a:avLst/>
          </a:prstGeom>
          <a:noFill/>
        </p:spPr>
      </p:pic>
      <p:pic>
        <p:nvPicPr>
          <p:cNvPr id="116747" name="Picture 11" descr="copy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781300"/>
            <a:ext cx="2830512" cy="2268538"/>
          </a:xfrm>
          <a:prstGeom prst="rect">
            <a:avLst/>
          </a:prstGeom>
          <a:noFill/>
        </p:spPr>
      </p:pic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4572000" y="2852738"/>
            <a:ext cx="1481138" cy="517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Configuration via</a:t>
            </a:r>
          </a:p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Terminal program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16875" cy="595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arcaplex|Horizon</a:t>
            </a:r>
            <a:endParaRPr lang="en-US" sz="3200" b="1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157288" y="3000375"/>
            <a:ext cx="3649662" cy="31400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 – ISDN/Analogue Multiplexer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Allows an E1 or T1 Network to be used with up to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16xBRI or 32xAnalogue phones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 network port allows for connection to another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Horizon or PRI TE equipment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5956" name="Picture 4" descr="copy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8" y="2952750"/>
            <a:ext cx="2830512" cy="2268538"/>
          </a:xfrm>
          <a:prstGeom prst="rect">
            <a:avLst/>
          </a:prstGeom>
          <a:noFill/>
        </p:spPr>
      </p:pic>
      <p:pic>
        <p:nvPicPr>
          <p:cNvPr id="125957" name="Picture 5" descr="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4119563"/>
            <a:ext cx="2900363" cy="2286000"/>
          </a:xfrm>
          <a:prstGeom prst="rect">
            <a:avLst/>
          </a:prstGeom>
          <a:noFill/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932363" y="3654425"/>
            <a:ext cx="11461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 Interface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5959" name="Picture 7" descr="Hori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850" y="1081088"/>
            <a:ext cx="6575425" cy="1862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64500" cy="595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arcareach|Sigma</a:t>
            </a:r>
            <a:endParaRPr lang="en-US" sz="3200" b="1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965325" y="2759075"/>
            <a:ext cx="5927725" cy="1552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Converts BRI-S to BRI-U</a:t>
            </a:r>
          </a:p>
          <a:p>
            <a:pPr algn="ctr"/>
            <a:endParaRPr lang="en-GB"/>
          </a:p>
          <a:p>
            <a:pPr algn="ctr"/>
            <a:r>
              <a:rPr lang="en-GB"/>
              <a:t>When used in conjunction with an NT-1</a:t>
            </a:r>
          </a:p>
          <a:p>
            <a:pPr algn="ctr"/>
            <a:r>
              <a:rPr lang="en-GB"/>
              <a:t>enabling the extension of an S-bus up to 5.5km</a:t>
            </a:r>
            <a:endParaRPr lang="en-US"/>
          </a:p>
        </p:txBody>
      </p:sp>
      <p:pic>
        <p:nvPicPr>
          <p:cNvPr id="126980" name="Picture 4" descr="R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788" y="1212850"/>
            <a:ext cx="47879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27987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emutel|Maestro</a:t>
            </a:r>
            <a:endParaRPr lang="en-US" sz="3200" b="1"/>
          </a:p>
        </p:txBody>
      </p:sp>
      <p:pic>
        <p:nvPicPr>
          <p:cNvPr id="128003" name="Picture 3" descr="Maes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131888"/>
            <a:ext cx="6534150" cy="1560512"/>
          </a:xfrm>
          <a:prstGeom prst="rect">
            <a:avLst/>
          </a:prstGeom>
          <a:noFill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346200" y="2714625"/>
            <a:ext cx="3155950" cy="39338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</a:t>
            </a:r>
          </a:p>
          <a:p>
            <a:r>
              <a:rPr lang="en-GB"/>
              <a:t>	</a:t>
            </a:r>
            <a:r>
              <a:rPr lang="en-GB" sz="1800"/>
              <a:t>ADSL (Annex A,B,C)</a:t>
            </a:r>
          </a:p>
          <a:p>
            <a:r>
              <a:rPr lang="en-GB" sz="1800"/>
              <a:t>	SHDSL</a:t>
            </a:r>
          </a:p>
          <a:p>
            <a:r>
              <a:rPr lang="en-GB" sz="1800"/>
              <a:t>	VDSL</a:t>
            </a:r>
          </a:p>
          <a:p>
            <a:endParaRPr lang="en-GB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Data Sources</a:t>
            </a:r>
          </a:p>
          <a:p>
            <a:r>
              <a:rPr lang="en-GB"/>
              <a:t>	</a:t>
            </a:r>
            <a:r>
              <a:rPr lang="en-GB" sz="1800"/>
              <a:t>ATM</a:t>
            </a:r>
          </a:p>
          <a:p>
            <a:r>
              <a:rPr lang="en-GB" sz="1800"/>
              <a:t>	Ethernet</a:t>
            </a:r>
          </a:p>
          <a:p>
            <a:r>
              <a:rPr lang="en-GB" sz="1800"/>
              <a:t>	Internal Web server</a:t>
            </a:r>
          </a:p>
          <a:p>
            <a:endParaRPr lang="en-GB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</a:t>
            </a:r>
          </a:p>
          <a:p>
            <a:r>
              <a:rPr lang="en-GB" sz="1800"/>
              <a:t>Configuration of Bandwidth, </a:t>
            </a:r>
          </a:p>
          <a:p>
            <a:r>
              <a:rPr lang="en-GB" sz="1800"/>
              <a:t>upstream and downstream</a:t>
            </a:r>
            <a:endParaRPr lang="en-US" sz="1800"/>
          </a:p>
        </p:txBody>
      </p:sp>
      <p:pic>
        <p:nvPicPr>
          <p:cNvPr id="128005" name="Picture 5" descr="un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2871788"/>
            <a:ext cx="28241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627813" y="5626100"/>
            <a:ext cx="1751012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0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0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0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0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172450" cy="603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Presentation Content</a:t>
            </a:r>
            <a:endParaRPr lang="en-US" sz="3200" b="1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Solutions from arcatech Limited</a:t>
            </a:r>
          </a:p>
          <a:p>
            <a:r>
              <a:rPr lang="en-GB"/>
              <a:t>Who is the emutel range used by</a:t>
            </a:r>
          </a:p>
          <a:p>
            <a:r>
              <a:rPr lang="en-GB"/>
              <a:t>emutel|Duo features</a:t>
            </a:r>
          </a:p>
          <a:p>
            <a:r>
              <a:rPr lang="en-GB"/>
              <a:t>Summary of features</a:t>
            </a:r>
          </a:p>
          <a:p>
            <a:r>
              <a:rPr lang="en-GB"/>
              <a:t>Typical Applications</a:t>
            </a:r>
          </a:p>
          <a:p>
            <a:r>
              <a:rPr lang="en-GB"/>
              <a:t>Other Products available from arcatech</a:t>
            </a:r>
          </a:p>
          <a:p>
            <a:endParaRPr lang="en-GB"/>
          </a:p>
          <a:p>
            <a:endParaRPr lang="en-GB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0"/>
            <a:ext cx="7086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tx1"/>
                </a:solidFill>
              </a:rPr>
              <a:t>The End</a:t>
            </a:r>
            <a:endParaRPr lang="en-GB" b="1">
              <a:solidFill>
                <a:schemeClr val="tx1"/>
              </a:solidFill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4170363" y="3810000"/>
          <a:ext cx="1620837" cy="758825"/>
        </p:xfrm>
        <a:graphic>
          <a:graphicData uri="http://schemas.openxmlformats.org/presentationml/2006/ole">
            <p:oleObj spid="_x0000_s129027" name="Clip" r:id="rId3" imgW="1621800" imgH="759600" progId="MS_ClipArt_Gallery.5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66087" cy="603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Solutions from arcatech Limited</a:t>
            </a:r>
          </a:p>
        </p:txBody>
      </p:sp>
      <p:pic>
        <p:nvPicPr>
          <p:cNvPr id="100355" name="Picture 3" descr="arcaplexhori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352800" cy="1584325"/>
          </a:xfrm>
          <a:prstGeom prst="rect">
            <a:avLst/>
          </a:prstGeom>
          <a:noFill/>
        </p:spPr>
      </p:pic>
      <p:pic>
        <p:nvPicPr>
          <p:cNvPr id="100356" name="Picture 4" descr="emutel virrtu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2819400" cy="1592263"/>
          </a:xfrm>
          <a:prstGeom prst="rect">
            <a:avLst/>
          </a:prstGeom>
          <a:noFill/>
        </p:spPr>
      </p:pic>
      <p:pic>
        <p:nvPicPr>
          <p:cNvPr id="100358" name="Picture 6" descr="emutelMaes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800600"/>
            <a:ext cx="2819400" cy="1676400"/>
          </a:xfrm>
          <a:prstGeom prst="rect">
            <a:avLst/>
          </a:prstGeom>
          <a:noFill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162800" y="1600200"/>
            <a:ext cx="2133600" cy="3506788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ISDN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POTS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V5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xDSL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VoIP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738" y="2819400"/>
            <a:ext cx="3352800" cy="19050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819400"/>
            <a:ext cx="2819400" cy="19050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355725" y="5984875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733800" y="4343400"/>
            <a:ext cx="6858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Solo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143000" y="2362200"/>
            <a:ext cx="9906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Horizon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495800" y="2438400"/>
            <a:ext cx="9906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Symphony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4572000" y="4343400"/>
            <a:ext cx="9906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FF00"/>
                </a:solidFill>
              </a:rPr>
              <a:t>Duo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553200" y="6096000"/>
            <a:ext cx="6858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Maestro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066800" y="6172200"/>
            <a:ext cx="15240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Harmony</a:t>
            </a:r>
          </a:p>
        </p:txBody>
      </p:sp>
      <p:pic>
        <p:nvPicPr>
          <p:cNvPr id="100371" name="Picture 19" descr="Imag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4868863"/>
            <a:ext cx="3240087" cy="15843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1116013" y="6178550"/>
            <a:ext cx="760412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Harmony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500563" y="2852738"/>
            <a:ext cx="2808287" cy="187166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  <p:bldP spid="100365" grpId="0"/>
      <p:bldP spid="100366" grpId="0"/>
      <p:bldP spid="100367" grpId="0"/>
      <p:bldP spid="100368" grpId="0"/>
      <p:bldP spid="100372" grpId="0"/>
      <p:bldP spid="1003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101012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Typical Customers</a:t>
            </a:r>
          </a:p>
        </p:txBody>
      </p:sp>
      <p:pic>
        <p:nvPicPr>
          <p:cNvPr id="102403" name="Picture 3" descr="cic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1752600" cy="1314450"/>
          </a:xfrm>
          <a:prstGeom prst="rect">
            <a:avLst/>
          </a:prstGeom>
          <a:noFill/>
        </p:spPr>
      </p:pic>
      <p:pic>
        <p:nvPicPr>
          <p:cNvPr id="102404" name="Picture 4" descr="nec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90800"/>
            <a:ext cx="1403350" cy="436563"/>
          </a:xfrm>
          <a:prstGeom prst="rect">
            <a:avLst/>
          </a:prstGeom>
          <a:noFill/>
        </p:spPr>
      </p:pic>
      <p:pic>
        <p:nvPicPr>
          <p:cNvPr id="102405" name="Picture 5" descr="nor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2162175" cy="611188"/>
          </a:xfrm>
          <a:prstGeom prst="rect">
            <a:avLst/>
          </a:prstGeom>
          <a:noFill/>
        </p:spPr>
      </p:pic>
      <p:pic>
        <p:nvPicPr>
          <p:cNvPr id="102406" name="Picture 6" descr="usrobotics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0500"/>
              </a:clrFrom>
              <a:clrTo>
                <a:srgbClr val="FB05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371600"/>
            <a:ext cx="2286000" cy="392113"/>
          </a:xfrm>
          <a:prstGeom prst="rect">
            <a:avLst/>
          </a:prstGeom>
          <a:noFill/>
        </p:spPr>
      </p:pic>
      <p:pic>
        <p:nvPicPr>
          <p:cNvPr id="102407" name="Picture 7" descr="siemens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438400"/>
            <a:ext cx="1981200" cy="527050"/>
          </a:xfrm>
          <a:prstGeom prst="rect">
            <a:avLst/>
          </a:prstGeom>
          <a:noFill/>
        </p:spPr>
      </p:pic>
      <p:pic>
        <p:nvPicPr>
          <p:cNvPr id="102408" name="Picture 8" descr="3com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352800"/>
            <a:ext cx="1403350" cy="838200"/>
          </a:xfrm>
          <a:prstGeom prst="rect">
            <a:avLst/>
          </a:prstGeom>
          <a:noFill/>
        </p:spPr>
      </p:pic>
      <p:pic>
        <p:nvPicPr>
          <p:cNvPr id="102409" name="Picture 9" descr="nuage"/>
          <p:cNvPicPr>
            <a:picLocks noChangeAspect="1" noChangeArrowheads="1"/>
          </p:cNvPicPr>
          <p:nvPr/>
        </p:nvPicPr>
        <p:blipFill>
          <a:blip r:embed="rId8" cstate="print"/>
          <a:srcRect r="34323" b="89737"/>
          <a:stretch>
            <a:fillRect/>
          </a:stretch>
        </p:blipFill>
        <p:spPr bwMode="auto">
          <a:xfrm>
            <a:off x="3733800" y="3505200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at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362200"/>
            <a:ext cx="1524000" cy="781050"/>
          </a:xfrm>
          <a:prstGeom prst="rect">
            <a:avLst/>
          </a:prstGeom>
          <a:noFill/>
        </p:spPr>
      </p:pic>
      <p:pic>
        <p:nvPicPr>
          <p:cNvPr id="102411" name="Picture 11" descr="BT Logo"/>
          <p:cNvPicPr>
            <a:picLocks noChangeAspect="1" noChangeArrowheads="1"/>
          </p:cNvPicPr>
          <p:nvPr/>
        </p:nvPicPr>
        <p:blipFill>
          <a:blip r:embed="rId10" cstate="print"/>
          <a:srcRect l="7985" t="5336"/>
          <a:stretch>
            <a:fillRect/>
          </a:stretch>
        </p:blipFill>
        <p:spPr bwMode="auto">
          <a:xfrm>
            <a:off x="4114800" y="4572000"/>
            <a:ext cx="16303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2" name="Picture 12" descr="wipro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200400"/>
            <a:ext cx="992188" cy="1066800"/>
          </a:xfrm>
          <a:prstGeom prst="rect">
            <a:avLst/>
          </a:prstGeom>
          <a:noFill/>
        </p:spPr>
      </p:pic>
      <p:pic>
        <p:nvPicPr>
          <p:cNvPr id="102413" name="Picture 13" descr="panasoniclog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67400"/>
            <a:ext cx="1828800" cy="349250"/>
          </a:xfrm>
          <a:prstGeom prst="rect">
            <a:avLst/>
          </a:prstGeom>
          <a:noFill/>
        </p:spPr>
      </p:pic>
      <p:pic>
        <p:nvPicPr>
          <p:cNvPr id="102414" name="Picture 14" descr="cannon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1671638" cy="650875"/>
          </a:xfrm>
          <a:prstGeom prst="rect">
            <a:avLst/>
          </a:prstGeom>
          <a:noFill/>
        </p:spPr>
      </p:pic>
      <p:pic>
        <p:nvPicPr>
          <p:cNvPr id="102415" name="Picture 15" descr="ntt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5715000"/>
            <a:ext cx="1676400" cy="544513"/>
          </a:xfrm>
          <a:prstGeom prst="rect">
            <a:avLst/>
          </a:prstGeom>
          <a:noFill/>
        </p:spPr>
      </p:pic>
      <p:pic>
        <p:nvPicPr>
          <p:cNvPr id="102416" name="Picture 16" descr="toshiba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692650"/>
            <a:ext cx="2514600" cy="493713"/>
          </a:xfrm>
          <a:prstGeom prst="rect">
            <a:avLst/>
          </a:prstGeom>
          <a:noFill/>
        </p:spPr>
      </p:pic>
      <p:pic>
        <p:nvPicPr>
          <p:cNvPr id="102417" name="Picture 17" descr="compaq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1600" y="4800600"/>
            <a:ext cx="1676400" cy="33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042988" y="449263"/>
            <a:ext cx="795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The emutel range is used by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743200" y="1149350"/>
            <a:ext cx="3727450" cy="51117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Developers</a:t>
            </a:r>
          </a:p>
          <a:p>
            <a:pPr lvl="1"/>
            <a:r>
              <a:rPr lang="en-US"/>
              <a:t>	</a:t>
            </a:r>
            <a:r>
              <a:rPr lang="en-US" sz="1800"/>
              <a:t>ISDN</a:t>
            </a:r>
          </a:p>
          <a:p>
            <a:pPr lvl="1"/>
            <a:r>
              <a:rPr lang="en-GB" sz="1800"/>
              <a:t>	xDSL</a:t>
            </a:r>
          </a:p>
          <a:p>
            <a:pPr lvl="1"/>
            <a:r>
              <a:rPr lang="en-GB" sz="1800"/>
              <a:t>	VoIP</a:t>
            </a:r>
            <a:endParaRPr lang="en-US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Production Line Testing</a:t>
            </a: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1800"/>
              <a:t>TE equipment</a:t>
            </a:r>
          </a:p>
          <a:p>
            <a:pPr lvl="1"/>
            <a:r>
              <a:rPr lang="en-GB" sz="1800"/>
              <a:t>	Modems</a:t>
            </a:r>
          </a:p>
          <a:p>
            <a:pPr lvl="1"/>
            <a:r>
              <a:rPr lang="en-GB" sz="1800"/>
              <a:t>	SIP/H.323 Gateway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Repair Houses</a:t>
            </a:r>
          </a:p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en-GB" sz="1800"/>
              <a:t>Confirm operation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 ISDN Network provision</a:t>
            </a:r>
          </a:p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1800"/>
              <a:t>Exhibitions/Shows</a:t>
            </a:r>
          </a:p>
          <a:p>
            <a:pPr lvl="1"/>
            <a:r>
              <a:rPr lang="en-GB" sz="1800"/>
              <a:t>	Teaching facilities</a:t>
            </a:r>
          </a:p>
          <a:p>
            <a:pPr lvl="1"/>
            <a:r>
              <a:rPr lang="en-GB" sz="1800"/>
              <a:t>	Labs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1" name="Picture 21" descr="D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68413"/>
            <a:ext cx="6408738" cy="1770062"/>
          </a:xfrm>
          <a:prstGeom prst="rect">
            <a:avLst/>
          </a:prstGeom>
          <a:noFill/>
        </p:spPr>
      </p:pic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248400" y="3200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B  </a:t>
            </a: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(3 Ports)</a:t>
            </a:r>
            <a:endParaRPr lang="en-GB" sz="160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343400" y="3200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  </a:t>
            </a: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(2 Ports)</a:t>
            </a:r>
            <a:endParaRPr lang="en-GB" sz="1600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042988" y="4492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emutel|Duo – </a:t>
            </a:r>
            <a:r>
              <a:rPr lang="en-GB" sz="2000" b="1">
                <a:solidFill>
                  <a:schemeClr val="bg2"/>
                </a:solidFill>
              </a:rPr>
              <a:t>Primary &amp; Basic Rate ISDN Network Simulator</a:t>
            </a:r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61454" name="Object 14"/>
          <p:cNvGraphicFramePr>
            <a:graphicFrameLocks noChangeAspect="1"/>
          </p:cNvGraphicFramePr>
          <p:nvPr/>
        </p:nvGraphicFramePr>
        <p:xfrm>
          <a:off x="1447800" y="3884613"/>
          <a:ext cx="7010400" cy="2173287"/>
        </p:xfrm>
        <a:graphic>
          <a:graphicData uri="http://schemas.openxmlformats.org/presentationml/2006/ole">
            <p:oleObj spid="_x0000_s61454" name="Bitmap Image" r:id="rId4" imgW="7373379" imgH="2285714" progId="Paint.Picture">
              <p:embed/>
            </p:oleObj>
          </a:graphicData>
        </a:graphic>
      </p:graphicFrame>
      <p:sp>
        <p:nvSpPr>
          <p:cNvPr id="61456" name="AutoShape 16"/>
          <p:cNvSpPr>
            <a:spLocks/>
          </p:cNvSpPr>
          <p:nvPr/>
        </p:nvSpPr>
        <p:spPr bwMode="auto">
          <a:xfrm rot="5400000">
            <a:off x="4343400" y="2362200"/>
            <a:ext cx="381000" cy="1143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57" name="AutoShape 17"/>
          <p:cNvSpPr>
            <a:spLocks/>
          </p:cNvSpPr>
          <p:nvPr/>
        </p:nvSpPr>
        <p:spPr bwMode="auto">
          <a:xfrm rot="5400000">
            <a:off x="6248400" y="1981200"/>
            <a:ext cx="381000" cy="1905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56" grpId="0" animBg="1"/>
      <p:bldP spid="61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43000" y="1295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BRI Ports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3 Ports, each switchable between BRI-S and BRI-U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 Ports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2 Ports, each switchable between E1 and T1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BRI Interface power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40V, 1W Normal and Restricted on BRI-S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88V, 5W Normal and Sealing on BRI-U</a:t>
            </a:r>
          </a:p>
          <a:p>
            <a:pPr marL="482600" lvl="1"/>
            <a:endParaRPr lang="en-US" sz="1800"/>
          </a:p>
          <a:p>
            <a:pPr marL="292100" indent="-292100">
              <a:buClr>
                <a:schemeClr val="hlink"/>
              </a:buClr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Network Variants</a:t>
            </a:r>
          </a:p>
          <a:p>
            <a:pPr marL="292100" indent="-292100">
              <a:buClr>
                <a:schemeClr val="hlink"/>
              </a:buClr>
            </a:pPr>
            <a:r>
              <a:rPr lang="en-US" sz="1800"/>
              <a:t>Support for ETSI, N.American, NTT, BTNR191, 1TR6, VN3</a:t>
            </a:r>
          </a:p>
          <a:p>
            <a:pPr marL="292100" indent="-292100">
              <a:buClr>
                <a:schemeClr val="hlink"/>
              </a:buClr>
            </a:pP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>
              <a:buClr>
                <a:schemeClr val="hlink"/>
              </a:buClr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Analyser</a:t>
            </a:r>
            <a:r>
              <a:rPr lang="en-US" sz="2000"/>
              <a:t> </a:t>
            </a:r>
          </a:p>
          <a:p>
            <a:pPr marL="292100" indent="-292100">
              <a:buClr>
                <a:schemeClr val="hlink"/>
              </a:buClr>
            </a:pPr>
            <a:r>
              <a:rPr lang="en-US" sz="1800"/>
              <a:t>Shows the L1, L2 &amp; L3 messages on the D channel in HEX, ACSII Short and</a:t>
            </a:r>
          </a:p>
          <a:p>
            <a:pPr marL="292100" indent="-292100">
              <a:buClr>
                <a:schemeClr val="hlink"/>
              </a:buClr>
            </a:pPr>
            <a:r>
              <a:rPr lang="en-US" sz="1800"/>
              <a:t>ASCII Long</a:t>
            </a:r>
          </a:p>
          <a:p>
            <a:pPr marL="292100" indent="-292100">
              <a:buClr>
                <a:schemeClr val="hlink"/>
              </a:buClr>
            </a:pP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042988" y="449263"/>
            <a:ext cx="801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143000" y="836613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82600" lvl="1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 Channel Packets</a:t>
            </a:r>
          </a:p>
          <a:p>
            <a:pPr marL="292100" indent="-292100"/>
            <a:r>
              <a:rPr lang="en-GB" sz="1800"/>
              <a:t>X.25 on BRI1/BRI2</a:t>
            </a:r>
          </a:p>
          <a:p>
            <a:pPr marL="292100" indent="-292100"/>
            <a:r>
              <a:rPr lang="en-GB" sz="1800"/>
              <a:t>100 logical calls in DCE mode</a:t>
            </a:r>
          </a:p>
          <a:p>
            <a:pPr marL="292100" indent="-292100"/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Semi-permanent connection</a:t>
            </a:r>
          </a:p>
          <a:p>
            <a:pPr marL="292100" indent="-292100"/>
            <a:r>
              <a:rPr lang="en-GB" sz="1800"/>
              <a:t>Semi-permanent/nailed-up connection on BRI/PRI B channels</a:t>
            </a:r>
            <a:endParaRPr lang="en-US" sz="1800"/>
          </a:p>
          <a:p>
            <a:pPr marL="482600" lvl="1"/>
            <a:endParaRPr lang="en-US" sz="1800"/>
          </a:p>
          <a:p>
            <a:pPr marL="292100" indent="-292100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X21</a:t>
            </a:r>
          </a:p>
          <a:p>
            <a:pPr marL="292100" indent="-292100"/>
            <a:r>
              <a:rPr lang="en-GB" sz="1800"/>
              <a:t>Allows external test equipment to be connected to the B channels while in NT</a:t>
            </a:r>
          </a:p>
          <a:p>
            <a:pPr marL="292100" indent="-292100"/>
            <a:r>
              <a:rPr lang="en-GB" sz="1800"/>
              <a:t>mode.</a:t>
            </a:r>
          </a:p>
          <a:p>
            <a:pPr marL="482600" lvl="1"/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P-P / P-MP</a:t>
            </a:r>
          </a:p>
          <a:p>
            <a:pPr marL="292100" indent="-292100"/>
            <a:r>
              <a:rPr lang="en-GB" sz="1800"/>
              <a:t>Point-to-point or point-to-multipoint modes can be selected</a:t>
            </a:r>
          </a:p>
          <a:p>
            <a:pPr marL="482600" lvl="1"/>
            <a:endParaRPr lang="en-GB" sz="1800"/>
          </a:p>
          <a:p>
            <a:pPr marL="292100" indent="-292100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Parallel Monitoring</a:t>
            </a:r>
          </a:p>
          <a:p>
            <a:pPr marL="292100" indent="-292100"/>
            <a:r>
              <a:rPr lang="en-US" sz="1800"/>
              <a:t>Allows the unit to be inserted between a piece of user equipment &amp; a network, for</a:t>
            </a:r>
          </a:p>
          <a:p>
            <a:pPr marL="292100" indent="-292100"/>
            <a:r>
              <a:rPr lang="en-US" sz="1800"/>
              <a:t>protocol analysis purposes</a:t>
            </a:r>
            <a:endParaRPr lang="en-GB" sz="18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42988" y="449263"/>
            <a:ext cx="801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5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5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85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5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5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85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143000" y="1295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Clock Synchronisation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/>
            <a:r>
              <a:rPr lang="en-US" sz="1800"/>
              <a:t>Allows the unit to supply a reference clock to another unit OR receive an external</a:t>
            </a:r>
          </a:p>
          <a:p>
            <a:pPr marL="292100" indent="-292100"/>
            <a:r>
              <a:rPr lang="en-US" sz="1800"/>
              <a:t>reference clock from an external device</a:t>
            </a:r>
          </a:p>
          <a:p>
            <a:pPr marL="292100" indent="-292100"/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Supplementary services</a:t>
            </a:r>
            <a:r>
              <a:rPr lang="en-US"/>
              <a:t> </a:t>
            </a:r>
          </a:p>
          <a:p>
            <a:pPr marL="292100" indent="-292100"/>
            <a:r>
              <a:rPr lang="en-US" sz="1800"/>
              <a:t>Mainly on the ETSI &amp; N.American networks</a:t>
            </a:r>
          </a:p>
          <a:p>
            <a:pPr marL="292100" indent="-292100"/>
            <a:r>
              <a:rPr lang="en-US" sz="1800"/>
              <a:t>Extra add-on features like 3PTY CONF, ECT, HOLD, CFU, CFB, CFNR, CD,</a:t>
            </a:r>
          </a:p>
          <a:p>
            <a:pPr marL="292100" indent="-292100"/>
            <a:r>
              <a:rPr lang="en-US" sz="1800"/>
              <a:t>MCID, AOC, CW, etc.</a:t>
            </a:r>
          </a:p>
          <a:p>
            <a:pPr marL="292100" indent="-292100"/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Telephone no. setup</a:t>
            </a:r>
          </a:p>
          <a:p>
            <a:pPr marL="292100" indent="-292100"/>
            <a:r>
              <a:rPr lang="en-GB" sz="1800"/>
              <a:t>Allows telephone numbers to be setup for the various ports </a:t>
            </a:r>
          </a:p>
          <a:p>
            <a:pPr marL="292100" indent="-292100"/>
            <a:r>
              <a:rPr lang="en-GB" sz="1800"/>
              <a:t>Also allows different numbering schemes to be used (i.e. MSN, normal, DDI &amp;</a:t>
            </a:r>
          </a:p>
          <a:p>
            <a:pPr marL="292100" indent="-292100"/>
            <a:r>
              <a:rPr lang="en-GB" sz="1800"/>
              <a:t>auxiliary)</a:t>
            </a:r>
          </a:p>
          <a:p>
            <a:pPr marL="292100" indent="-292100"/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Test Tones</a:t>
            </a:r>
          </a:p>
          <a:p>
            <a:pPr marL="292100" indent="-292100"/>
            <a:r>
              <a:rPr lang="en-GB" sz="1800"/>
              <a:t>Dial, Busy, Error, Ring and Custom Tone 300Hz – 3400Hz @ +3dBm to -26dBm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42988" y="449263"/>
            <a:ext cx="801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Settings\nev\Desktop\template.pot</Template>
  <TotalTime>3270</TotalTime>
  <Words>671</Words>
  <Application>Microsoft Office PowerPoint</Application>
  <PresentationFormat>On-screen Show (4:3)</PresentationFormat>
  <Paragraphs>214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Syntax</vt:lpstr>
      <vt:lpstr>GillSans</vt:lpstr>
      <vt:lpstr>template</vt:lpstr>
      <vt:lpstr>Bitmap Image</vt:lpstr>
      <vt:lpstr>Microsoft Office Excel Worksheet</vt:lpstr>
      <vt:lpstr>Microsoft Clip Gallery</vt:lpstr>
      <vt:lpstr>ISDN PRODUCT GUIDE</vt:lpstr>
      <vt:lpstr>Presentation Content</vt:lpstr>
      <vt:lpstr>Solutions from arcatech Limited</vt:lpstr>
      <vt:lpstr>Typical Customers</vt:lpstr>
      <vt:lpstr>Slide 5</vt:lpstr>
      <vt:lpstr>Slide 6</vt:lpstr>
      <vt:lpstr>Slide 7</vt:lpstr>
      <vt:lpstr>Slide 8</vt:lpstr>
      <vt:lpstr>Slide 9</vt:lpstr>
      <vt:lpstr>Slide 10</vt:lpstr>
      <vt:lpstr>Slide 11</vt:lpstr>
      <vt:lpstr>Typical Application</vt:lpstr>
      <vt:lpstr>Other products available from arcatech</vt:lpstr>
      <vt:lpstr>Slide 14</vt:lpstr>
      <vt:lpstr>emutel|Symphony</vt:lpstr>
      <vt:lpstr>emutel|Solo</vt:lpstr>
      <vt:lpstr>arcaplex|Horizon</vt:lpstr>
      <vt:lpstr>arcareach|Sigma</vt:lpstr>
      <vt:lpstr>emutel|Maestro</vt:lpstr>
      <vt:lpstr>The End</vt:lpstr>
    </vt:vector>
  </TitlesOfParts>
  <Company>Digital Engineering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Computer Services Mgr.</dc:creator>
  <cp:lastModifiedBy>Arcatech</cp:lastModifiedBy>
  <cp:revision>118</cp:revision>
  <cp:lastPrinted>2000-11-01T16:43:31Z</cp:lastPrinted>
  <dcterms:created xsi:type="dcterms:W3CDTF">2000-10-19T11:13:41Z</dcterms:created>
  <dcterms:modified xsi:type="dcterms:W3CDTF">2012-11-23T15:25:36Z</dcterms:modified>
</cp:coreProperties>
</file>