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68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00"/>
    <a:srgbClr val="D1AE2F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59" autoAdjust="0"/>
  </p:normalViewPr>
  <p:slideViewPr>
    <p:cSldViewPr>
      <p:cViewPr>
        <p:scale>
          <a:sx n="90" d="100"/>
          <a:sy n="90" d="100"/>
        </p:scale>
        <p:origin x="-2244" y="-10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6BAF8-EBCB-4366-B6E1-A7B632AC21CD}" type="datetimeFigureOut">
              <a:rPr lang="en-GB" smtClean="0"/>
              <a:pPr/>
              <a:t>09/07/2012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9B4D4-9580-4EA8-83EB-9C5F86A430F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EC37-A0F0-4218-AC9C-B067DF5699D6}" type="datetimeFigureOut">
              <a:rPr lang="en-GB" smtClean="0"/>
              <a:pPr/>
              <a:t>09/07/2012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01D-7229-483A-A66D-095D5DA6A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EC37-A0F0-4218-AC9C-B067DF5699D6}" type="datetimeFigureOut">
              <a:rPr lang="en-GB" smtClean="0"/>
              <a:pPr/>
              <a:t>09/07/2012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01D-7229-483A-A66D-095D5DA6A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EC37-A0F0-4218-AC9C-B067DF5699D6}" type="datetimeFigureOut">
              <a:rPr lang="en-GB" smtClean="0"/>
              <a:pPr/>
              <a:t>09/07/2012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01D-7229-483A-A66D-095D5DA6A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EC37-A0F0-4218-AC9C-B067DF5699D6}" type="datetimeFigureOut">
              <a:rPr lang="en-GB" smtClean="0"/>
              <a:pPr/>
              <a:t>09/07/2012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01D-7229-483A-A66D-095D5DA6A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EC37-A0F0-4218-AC9C-B067DF5699D6}" type="datetimeFigureOut">
              <a:rPr lang="en-GB" smtClean="0"/>
              <a:pPr/>
              <a:t>09/07/2012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01D-7229-483A-A66D-095D5DA6A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EC37-A0F0-4218-AC9C-B067DF5699D6}" type="datetimeFigureOut">
              <a:rPr lang="en-GB" smtClean="0"/>
              <a:pPr/>
              <a:t>09/07/2012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01D-7229-483A-A66D-095D5DA6A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EC37-A0F0-4218-AC9C-B067DF5699D6}" type="datetimeFigureOut">
              <a:rPr lang="en-GB" smtClean="0"/>
              <a:pPr/>
              <a:t>09/07/2012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01D-7229-483A-A66D-095D5DA6A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EC37-A0F0-4218-AC9C-B067DF5699D6}" type="datetimeFigureOut">
              <a:rPr lang="en-GB" smtClean="0"/>
              <a:pPr/>
              <a:t>09/07/2012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01D-7229-483A-A66D-095D5DA6A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EC37-A0F0-4218-AC9C-B067DF5699D6}" type="datetimeFigureOut">
              <a:rPr lang="en-GB" smtClean="0"/>
              <a:pPr/>
              <a:t>09/07/2012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01D-7229-483A-A66D-095D5DA6A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EC37-A0F0-4218-AC9C-B067DF5699D6}" type="datetimeFigureOut">
              <a:rPr lang="en-GB" smtClean="0"/>
              <a:pPr/>
              <a:t>09/07/2012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01D-7229-483A-A66D-095D5DA6A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EC37-A0F0-4218-AC9C-B067DF5699D6}" type="datetimeFigureOut">
              <a:rPr lang="en-GB" smtClean="0"/>
              <a:pPr/>
              <a:t>09/07/2012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C01D-7229-483A-A66D-095D5DA6A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6EC37-A0F0-4218-AC9C-B067DF5699D6}" type="datetimeFigureOut">
              <a:rPr lang="en-GB" smtClean="0"/>
              <a:pPr/>
              <a:t>09/07/2012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FC01D-7229-483A-A66D-095D5DA6A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6039" cy="566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arcatech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598" y="416230"/>
            <a:ext cx="1872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…testing tomorrows telecoms</a:t>
            </a:r>
            <a:endParaRPr lang="en-GB" sz="9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059583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rdia New" pitchFamily="34" charset="-34"/>
                <a:cs typeface="Cordia New" pitchFamily="34" charset="-34"/>
              </a:rPr>
              <a:t>emutel</a:t>
            </a:r>
            <a:r>
              <a:rPr lang="en-GB" sz="3600" b="1" dirty="0" smtClean="0">
                <a:latin typeface="Cordia New" pitchFamily="34" charset="-34"/>
                <a:cs typeface="Cordia New" pitchFamily="34" charset="-34"/>
              </a:rPr>
              <a:t>™ </a:t>
            </a:r>
            <a:r>
              <a:rPr lang="en-GB" sz="3600" b="1" dirty="0" smtClean="0">
                <a:latin typeface="Cordia New" pitchFamily="34" charset="-34"/>
                <a:cs typeface="Cordia New" pitchFamily="34" charset="-34"/>
              </a:rPr>
              <a:t>Harmony</a:t>
            </a:r>
            <a:endParaRPr lang="en-GB" sz="3600" b="1" dirty="0" smtClean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2" name="Picture 11" descr="bg_refle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99942"/>
            <a:ext cx="9144000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6039" cy="566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598" y="416230"/>
            <a:ext cx="1872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…testing tomorrows telecoms</a:t>
            </a:r>
            <a:endParaRPr lang="en-GB" sz="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arcatech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347614"/>
            <a:ext cx="42839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The different test cases required can be </a:t>
            </a: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combine into one script.</a:t>
            </a:r>
          </a:p>
          <a:p>
            <a:pPr marL="800100" lvl="1" indent="-342900"/>
            <a:endParaRPr lang="en-GB" sz="2000" dirty="0" smtClean="0">
              <a:latin typeface="Cordia New" pitchFamily="34" charset="-34"/>
              <a:cs typeface="Cordia New" pitchFamily="34" charset="-34"/>
            </a:endParaRP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Ability to specify the number of calls, call rate, </a:t>
            </a: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hold time and guard time for each individual test </a:t>
            </a: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case.</a:t>
            </a:r>
          </a:p>
          <a:p>
            <a:pPr marL="800100" lvl="1" indent="-342900"/>
            <a:endParaRPr lang="en-GB" sz="2000" dirty="0">
              <a:latin typeface="Cordia New" pitchFamily="34" charset="-34"/>
              <a:cs typeface="Cordia New" pitchFamily="34" charset="-34"/>
            </a:endParaRP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Facility to save particular test configurations to </a:t>
            </a: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be used later for regression testing</a:t>
            </a:r>
          </a:p>
          <a:p>
            <a:pPr marL="800100" lvl="1" indent="-342900"/>
            <a:endParaRPr lang="en-GB" sz="200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71551"/>
            <a:ext cx="45720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Mixed test cases:</a:t>
            </a:r>
          </a:p>
        </p:txBody>
      </p:sp>
      <p:pic>
        <p:nvPicPr>
          <p:cNvPr id="10" name="Picture 9" descr="bg_refle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99942"/>
            <a:ext cx="9144000" cy="864096"/>
          </a:xfrm>
          <a:prstGeom prst="rect">
            <a:avLst/>
          </a:prstGeom>
        </p:spPr>
      </p:pic>
      <p:pic>
        <p:nvPicPr>
          <p:cNvPr id="13" name="Picture 12" descr="Call par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95486"/>
            <a:ext cx="1944216" cy="301495"/>
          </a:xfrm>
          <a:prstGeom prst="rect">
            <a:avLst/>
          </a:prstGeom>
        </p:spPr>
      </p:pic>
      <p:pic>
        <p:nvPicPr>
          <p:cNvPr id="14" name="Picture 13" descr="Call par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555526"/>
            <a:ext cx="1944216" cy="301494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915566"/>
            <a:ext cx="1944216" cy="30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275606"/>
            <a:ext cx="1944216" cy="32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635646"/>
            <a:ext cx="1944216" cy="32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1995687"/>
            <a:ext cx="1944216" cy="32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all par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355726"/>
            <a:ext cx="1944216" cy="301495"/>
          </a:xfrm>
          <a:prstGeom prst="rect">
            <a:avLst/>
          </a:prstGeom>
        </p:spPr>
      </p:pic>
      <p:pic>
        <p:nvPicPr>
          <p:cNvPr id="21" name="Picture 20" descr="Call par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715766"/>
            <a:ext cx="1944216" cy="301494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075806"/>
            <a:ext cx="1944216" cy="30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435846"/>
            <a:ext cx="1944216" cy="32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795886"/>
            <a:ext cx="1944216" cy="32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699542"/>
            <a:ext cx="3195198" cy="256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6039" cy="566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598" y="416230"/>
            <a:ext cx="1872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…testing tomorrows telecoms</a:t>
            </a:r>
            <a:endParaRPr lang="en-GB" sz="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arcatech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347614"/>
            <a:ext cx="57961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Reports can be generated for each test carried out on the Harmony.</a:t>
            </a: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Summary Reports :</a:t>
            </a: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	Test duration, Calls Attempts, Call Errors</a:t>
            </a: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Detail Reports :</a:t>
            </a: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	Details of port used, Setup time, Called Party, Calling Party numbers, Call duration, Setup through time, time for Setup message to be transmitted through system under test.</a:t>
            </a: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PESQ Reports : </a:t>
            </a: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	PESQ score, System through Delay</a:t>
            </a: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FAX reports :</a:t>
            </a:r>
          </a:p>
          <a:p>
            <a:pPr marL="800100" lvl="1" indent="-342900"/>
            <a:r>
              <a:rPr lang="en-GB" sz="2000" dirty="0">
                <a:latin typeface="Cordia New" pitchFamily="34" charset="-34"/>
                <a:cs typeface="Cordia New" pitchFamily="34" charset="-34"/>
              </a:rPr>
              <a:t>	</a:t>
            </a:r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Details, Quality, Image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71551"/>
            <a:ext cx="45720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Test Reports:</a:t>
            </a:r>
          </a:p>
        </p:txBody>
      </p:sp>
      <p:pic>
        <p:nvPicPr>
          <p:cNvPr id="10" name="Picture 9" descr="bg_refle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99942"/>
            <a:ext cx="9144000" cy="864096"/>
          </a:xfrm>
          <a:prstGeom prst="rect">
            <a:avLst/>
          </a:prstGeom>
        </p:spPr>
      </p:pic>
      <p:pic>
        <p:nvPicPr>
          <p:cNvPr id="27" name="Picture 26" descr="Call_Deta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39502"/>
            <a:ext cx="2917184" cy="2533650"/>
          </a:xfrm>
          <a:prstGeom prst="rect">
            <a:avLst/>
          </a:prstGeom>
        </p:spPr>
      </p:pic>
      <p:pic>
        <p:nvPicPr>
          <p:cNvPr id="25" name="Picture 24" descr="Report Summ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699542"/>
            <a:ext cx="3171825" cy="2385187"/>
          </a:xfrm>
          <a:prstGeom prst="rect">
            <a:avLst/>
          </a:prstGeom>
        </p:spPr>
      </p:pic>
      <p:pic>
        <p:nvPicPr>
          <p:cNvPr id="28" name="Picture 27" descr="Pesq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3028" y="1059582"/>
            <a:ext cx="2949611" cy="1872208"/>
          </a:xfrm>
          <a:prstGeom prst="rect">
            <a:avLst/>
          </a:prstGeom>
        </p:spPr>
      </p:pic>
      <p:pic>
        <p:nvPicPr>
          <p:cNvPr id="2050" name="Picture 2" descr="C:\Users\Dfecowicz\Pictures\presentation for Anton\fax_ima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779662"/>
            <a:ext cx="2249488" cy="229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uss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5" y="411510"/>
            <a:ext cx="5076055" cy="2804828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7452320" y="3147814"/>
            <a:ext cx="1584176" cy="10801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7668344" y="3147814"/>
            <a:ext cx="15841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1400" b="1" u="sng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Key:</a:t>
            </a:r>
          </a:p>
          <a:p>
            <a:pPr marL="800100" lvl="1" indent="-342900"/>
            <a:endParaRPr lang="en-GB" sz="1400" b="1" dirty="0" smtClean="0">
              <a:latin typeface="Cordia New" pitchFamily="34" charset="-34"/>
              <a:cs typeface="Cordia New" pitchFamily="34" charset="-34"/>
            </a:endParaRPr>
          </a:p>
          <a:p>
            <a:pPr marL="800100" lvl="1" indent="-342900"/>
            <a:r>
              <a:rPr lang="en-GB" sz="1400" dirty="0" smtClean="0">
                <a:latin typeface="Cordia New" pitchFamily="34" charset="-34"/>
                <a:cs typeface="Cordia New" pitchFamily="34" charset="-34"/>
              </a:rPr>
              <a:t>asset   </a:t>
            </a:r>
          </a:p>
          <a:p>
            <a:pPr marL="800100" lvl="1" indent="-342900">
              <a:lnSpc>
                <a:spcPct val="150000"/>
              </a:lnSpc>
            </a:pPr>
            <a:r>
              <a:rPr lang="en-GB" sz="1400" dirty="0" smtClean="0">
                <a:latin typeface="Cordia New" pitchFamily="34" charset="-34"/>
                <a:cs typeface="Cordia New" pitchFamily="34" charset="-34"/>
              </a:rPr>
              <a:t>harmony unit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66039" cy="566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598" y="416230"/>
            <a:ext cx="1872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…testing tomorrows telecoms</a:t>
            </a:r>
            <a:endParaRPr lang="en-GB" sz="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arcatech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347614"/>
            <a:ext cx="44999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Real world testing of assets across live network</a:t>
            </a:r>
          </a:p>
          <a:p>
            <a:pPr marL="800100" lvl="1" indent="-342900"/>
            <a:endParaRPr lang="en-GB" sz="2000" dirty="0" smtClean="0">
              <a:latin typeface="Cordia New" pitchFamily="34" charset="-34"/>
              <a:cs typeface="Cordia New" pitchFamily="34" charset="-34"/>
            </a:endParaRP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Schedule and analyse traffic with voice </a:t>
            </a: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measurement</a:t>
            </a:r>
          </a:p>
          <a:p>
            <a:pPr marL="800100" lvl="1" indent="-342900"/>
            <a:endParaRPr lang="en-GB" sz="2000" dirty="0" smtClean="0">
              <a:latin typeface="Cordia New" pitchFamily="34" charset="-34"/>
              <a:cs typeface="Cordia New" pitchFamily="34" charset="-34"/>
            </a:endParaRP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Measure real time delay</a:t>
            </a:r>
          </a:p>
          <a:p>
            <a:pPr marL="800100" lvl="1" indent="-342900"/>
            <a:endParaRPr lang="en-GB" sz="2000" dirty="0" smtClean="0">
              <a:latin typeface="Cordia New" pitchFamily="34" charset="-34"/>
              <a:cs typeface="Cordia New" pitchFamily="34" charset="-34"/>
            </a:endParaRP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Understand your network better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71551"/>
            <a:ext cx="45720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Concept: Test the whole network:</a:t>
            </a:r>
          </a:p>
        </p:txBody>
      </p:sp>
      <p:pic>
        <p:nvPicPr>
          <p:cNvPr id="10" name="Picture 9" descr="bg_reflec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99942"/>
            <a:ext cx="9144000" cy="8640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76056" y="316742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1400" i="1" dirty="0" smtClean="0">
                <a:latin typeface="Cordia New" pitchFamily="34" charset="-34"/>
                <a:cs typeface="Cordia New" pitchFamily="34" charset="-34"/>
              </a:rPr>
              <a:t>Example of a typical network scenario</a:t>
            </a:r>
          </a:p>
        </p:txBody>
      </p:sp>
      <p:pic>
        <p:nvPicPr>
          <p:cNvPr id="15" name="Picture 14" descr="small2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04713" y="3939902"/>
            <a:ext cx="567687" cy="216023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3579862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small2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2787774"/>
            <a:ext cx="567687" cy="216023"/>
          </a:xfrm>
          <a:prstGeom prst="rect">
            <a:avLst/>
          </a:prstGeom>
        </p:spPr>
      </p:pic>
      <p:pic>
        <p:nvPicPr>
          <p:cNvPr id="22" name="Picture 21" descr="small2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995686"/>
            <a:ext cx="567687" cy="216023"/>
          </a:xfrm>
          <a:prstGeom prst="rect">
            <a:avLst/>
          </a:prstGeom>
        </p:spPr>
      </p:pic>
      <p:pic>
        <p:nvPicPr>
          <p:cNvPr id="23" name="Picture 22" descr="small2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0392" y="2787774"/>
            <a:ext cx="567687" cy="216023"/>
          </a:xfrm>
          <a:prstGeom prst="rect">
            <a:avLst/>
          </a:prstGeom>
        </p:spPr>
      </p:pic>
      <p:pic>
        <p:nvPicPr>
          <p:cNvPr id="24" name="Picture 23" descr="small2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1563638"/>
            <a:ext cx="567687" cy="216023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stCxn id="21" idx="3"/>
            <a:endCxn id="23" idx="1"/>
          </p:cNvCxnSpPr>
          <p:nvPr/>
        </p:nvCxnSpPr>
        <p:spPr>
          <a:xfrm>
            <a:off x="4707639" y="2895786"/>
            <a:ext cx="3392753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1" idx="0"/>
            <a:endCxn id="22" idx="2"/>
          </p:cNvCxnSpPr>
          <p:nvPr/>
        </p:nvCxnSpPr>
        <p:spPr>
          <a:xfrm rot="5400000" flipH="1" flipV="1">
            <a:off x="4423796" y="2211710"/>
            <a:ext cx="576065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499994" y="1707654"/>
            <a:ext cx="3528390" cy="1152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3" idx="0"/>
          </p:cNvCxnSpPr>
          <p:nvPr/>
        </p:nvCxnSpPr>
        <p:spPr>
          <a:xfrm rot="16200000" flipH="1">
            <a:off x="7774262" y="2177800"/>
            <a:ext cx="1008112" cy="2118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1"/>
            <a:endCxn id="22" idx="0"/>
          </p:cNvCxnSpPr>
          <p:nvPr/>
        </p:nvCxnSpPr>
        <p:spPr>
          <a:xfrm rot="10800000" flipV="1">
            <a:off x="4999860" y="1671650"/>
            <a:ext cx="2884508" cy="3240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499742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707654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1275606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0432" y="2499742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loud 76"/>
          <p:cNvSpPr/>
          <p:nvPr/>
        </p:nvSpPr>
        <p:spPr>
          <a:xfrm>
            <a:off x="4860032" y="2715766"/>
            <a:ext cx="1584176" cy="936104"/>
          </a:xfrm>
          <a:prstGeom prst="cloud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GB" sz="1400" b="1" dirty="0" smtClean="0">
                <a:ln w="0">
                  <a:noFill/>
                  <a:prstDash val="solid"/>
                </a:ln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Network</a:t>
            </a:r>
          </a:p>
          <a:p>
            <a:pPr algn="ctr"/>
            <a:r>
              <a:rPr lang="en-GB" sz="1400" b="1" dirty="0" smtClean="0">
                <a:ln w="0">
                  <a:noFill/>
                  <a:prstDash val="solid"/>
                </a:ln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ISDN, VoIP, POTS</a:t>
            </a:r>
            <a:endParaRPr lang="en-GB" sz="1400" b="1" dirty="0">
              <a:ln w="0">
                <a:noFill/>
                <a:prstDash val="solid"/>
              </a:ln>
              <a:solidFill>
                <a:schemeClr val="accent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524328" y="3363838"/>
            <a:ext cx="1512168" cy="864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6039" cy="566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598" y="416230"/>
            <a:ext cx="1872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…testing tomorrows telecoms</a:t>
            </a:r>
            <a:endParaRPr lang="en-GB" sz="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arcatech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71551"/>
            <a:ext cx="45720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Concept: Test the whole network:</a:t>
            </a:r>
          </a:p>
        </p:txBody>
      </p:sp>
      <p:pic>
        <p:nvPicPr>
          <p:cNvPr id="10" name="Picture 9" descr="bg_refle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99942"/>
            <a:ext cx="9144000" cy="864096"/>
          </a:xfrm>
          <a:prstGeom prst="rect">
            <a:avLst/>
          </a:prstGeom>
        </p:spPr>
      </p:pic>
      <p:sp>
        <p:nvSpPr>
          <p:cNvPr id="122" name="Title 1"/>
          <p:cNvSpPr txBox="1">
            <a:spLocks/>
          </p:cNvSpPr>
          <p:nvPr/>
        </p:nvSpPr>
        <p:spPr>
          <a:xfrm>
            <a:off x="4139952" y="0"/>
            <a:ext cx="5004048" cy="699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 New" pitchFamily="34" charset="-34"/>
                <a:ea typeface="+mj-ea"/>
                <a:cs typeface="Browallia New" pitchFamily="34" charset="-34"/>
              </a:rPr>
              <a:t>Harmony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owallia New" pitchFamily="34" charset="-34"/>
                <a:ea typeface="+mj-ea"/>
                <a:cs typeface="Browallia New" pitchFamily="34" charset="-34"/>
              </a:rPr>
              <a:t>|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 New" pitchFamily="34" charset="-34"/>
                <a:ea typeface="+mj-ea"/>
                <a:cs typeface="Browallia New" pitchFamily="34" charset="-34"/>
              </a:rPr>
              <a:t>cloud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 New" pitchFamily="34" charset="-34"/>
                <a:ea typeface="+mj-ea"/>
                <a:cs typeface="Browallia New" pitchFamily="34" charset="-34"/>
              </a:rPr>
              <a:t>: overview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owallia New" pitchFamily="34" charset="-34"/>
              <a:ea typeface="+mj-ea"/>
              <a:cs typeface="Browallia New" pitchFamily="34" charset="-34"/>
            </a:endParaRPr>
          </a:p>
        </p:txBody>
      </p:sp>
      <p:sp>
        <p:nvSpPr>
          <p:cNvPr id="123" name="Cloud 122"/>
          <p:cNvSpPr/>
          <p:nvPr/>
        </p:nvSpPr>
        <p:spPr>
          <a:xfrm>
            <a:off x="4067944" y="1131590"/>
            <a:ext cx="1656184" cy="739825"/>
          </a:xfrm>
          <a:prstGeom prst="cloud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GB" sz="1400" b="1" dirty="0" smtClean="0">
                <a:ln w="0">
                  <a:noFill/>
                  <a:prstDash val="solid"/>
                </a:ln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WAN</a:t>
            </a:r>
            <a:endParaRPr lang="en-GB" sz="1400" b="1" dirty="0">
              <a:ln w="0">
                <a:noFill/>
                <a:prstDash val="solid"/>
              </a:ln>
              <a:solidFill>
                <a:schemeClr val="accent1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124" name="Straight Arrow Connector 123"/>
          <p:cNvCxnSpPr/>
          <p:nvPr/>
        </p:nvCxnSpPr>
        <p:spPr>
          <a:xfrm flipH="1">
            <a:off x="4355976" y="1923678"/>
            <a:ext cx="216024" cy="1728192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H="1" flipV="1">
            <a:off x="5436096" y="1707656"/>
            <a:ext cx="1872208" cy="1944214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10800000">
            <a:off x="5796136" y="1583383"/>
            <a:ext cx="2232248" cy="1588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1619672" y="1563638"/>
            <a:ext cx="2376264" cy="19745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>
            <a:off x="7596337" y="3409586"/>
            <a:ext cx="1728192" cy="830997"/>
            <a:chOff x="7168540" y="3284807"/>
            <a:chExt cx="1728192" cy="830997"/>
          </a:xfrm>
        </p:grpSpPr>
        <p:sp>
          <p:nvSpPr>
            <p:cNvPr id="130" name="TextBox 129"/>
            <p:cNvSpPr txBox="1"/>
            <p:nvPr/>
          </p:nvSpPr>
          <p:spPr>
            <a:xfrm>
              <a:off x="7168540" y="3284807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u="sng" dirty="0" smtClean="0">
                  <a:solidFill>
                    <a:srgbClr val="C00000"/>
                  </a:solidFill>
                  <a:latin typeface="Cordia New" pitchFamily="34" charset="-34"/>
                  <a:cs typeface="Cordia New" pitchFamily="34" charset="-34"/>
                </a:rPr>
                <a:t>Key:</a:t>
              </a:r>
            </a:p>
            <a:p>
              <a:r>
                <a:rPr lang="en-GB" b="1" dirty="0" smtClean="0">
                  <a:latin typeface="Cordia New" pitchFamily="34" charset="-34"/>
                  <a:cs typeface="Cordia New" pitchFamily="34" charset="-34"/>
                </a:rPr>
                <a:t>         </a:t>
              </a:r>
              <a:r>
                <a:rPr lang="en-GB" sz="1400" dirty="0" smtClean="0">
                  <a:latin typeface="Cordia New" pitchFamily="34" charset="-34"/>
                  <a:cs typeface="Cordia New" pitchFamily="34" charset="-34"/>
                </a:rPr>
                <a:t>TCP Protocol</a:t>
              </a:r>
            </a:p>
            <a:p>
              <a:r>
                <a:rPr lang="en-GB" sz="1400" b="1" dirty="0" smtClean="0">
                  <a:latin typeface="Cordia New" pitchFamily="34" charset="-34"/>
                  <a:cs typeface="Cordia New" pitchFamily="34" charset="-34"/>
                </a:rPr>
                <a:t>           Network </a:t>
              </a:r>
              <a:r>
                <a:rPr lang="en-GB" sz="1400" dirty="0" smtClean="0">
                  <a:latin typeface="Cordia New" pitchFamily="34" charset="-34"/>
                  <a:cs typeface="Cordia New" pitchFamily="34" charset="-34"/>
                </a:rPr>
                <a:t>Traffic</a:t>
              </a:r>
              <a:endParaRPr lang="en-GB" sz="1400" dirty="0">
                <a:latin typeface="Cordia New" pitchFamily="34" charset="-34"/>
                <a:cs typeface="Cordia New" pitchFamily="34" charset="-34"/>
              </a:endParaRPr>
            </a:p>
          </p:txBody>
        </p:sp>
        <p:cxnSp>
          <p:nvCxnSpPr>
            <p:cNvPr id="131" name="Straight Arrow Connector 130"/>
            <p:cNvCxnSpPr/>
            <p:nvPr/>
          </p:nvCxnSpPr>
          <p:spPr>
            <a:xfrm rot="10800000">
              <a:off x="7236296" y="3723878"/>
              <a:ext cx="360040" cy="1588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TextBox 131"/>
          <p:cNvSpPr txBox="1"/>
          <p:nvPr/>
        </p:nvSpPr>
        <p:spPr>
          <a:xfrm>
            <a:off x="6012160" y="13826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connect to server</a:t>
            </a:r>
            <a:endParaRPr lang="en-GB" sz="1400" b="1" dirty="0">
              <a:solidFill>
                <a:schemeClr val="accent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190972" y="1851670"/>
            <a:ext cx="2773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 smtClean="0">
                <a:latin typeface="Cordia New" pitchFamily="34" charset="-34"/>
                <a:cs typeface="Cordia New" pitchFamily="34" charset="-34"/>
              </a:rPr>
              <a:t>View Reports, Set up notifications</a:t>
            </a:r>
          </a:p>
          <a:p>
            <a:pPr algn="r"/>
            <a:r>
              <a:rPr lang="en-GB" sz="1600" dirty="0" smtClean="0">
                <a:latin typeface="Cordia New" pitchFamily="34" charset="-34"/>
                <a:cs typeface="Cordia New" pitchFamily="34" charset="-34"/>
              </a:rPr>
              <a:t>Administer units under test, Remote testing</a:t>
            </a:r>
            <a:endParaRPr lang="en-GB" sz="1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07504" y="4259872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rdia New" pitchFamily="34" charset="-34"/>
                <a:cs typeface="Cordia New" pitchFamily="34" charset="-34"/>
              </a:rPr>
              <a:t>Each harmony unit can work together or independently</a:t>
            </a:r>
            <a:endParaRPr lang="en-GB" sz="2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0" y="1782564"/>
            <a:ext cx="3275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rdia New" pitchFamily="34" charset="-34"/>
                <a:cs typeface="Cordia New" pitchFamily="34" charset="-34"/>
              </a:rPr>
              <a:t>User management, Control &amp; Synchronise units,</a:t>
            </a:r>
          </a:p>
          <a:p>
            <a:r>
              <a:rPr lang="en-GB" sz="1600" dirty="0" smtClean="0">
                <a:latin typeface="Cordia New" pitchFamily="34" charset="-34"/>
                <a:cs typeface="Cordia New" pitchFamily="34" charset="-34"/>
              </a:rPr>
              <a:t>Script deployment, Scheduler, Firmware upgrade, Unit authorisation, License management</a:t>
            </a:r>
          </a:p>
        </p:txBody>
      </p:sp>
      <p:grpSp>
        <p:nvGrpSpPr>
          <p:cNvPr id="137" name="Group 136"/>
          <p:cNvGrpSpPr/>
          <p:nvPr/>
        </p:nvGrpSpPr>
        <p:grpSpPr>
          <a:xfrm>
            <a:off x="8028384" y="1059582"/>
            <a:ext cx="936104" cy="739825"/>
            <a:chOff x="7812360" y="1164108"/>
            <a:chExt cx="936104" cy="739825"/>
          </a:xfrm>
        </p:grpSpPr>
        <p:pic>
          <p:nvPicPr>
            <p:cNvPr id="138" name="Picture 137" descr="laptop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2360" y="1451093"/>
              <a:ext cx="936104" cy="4528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9" name="TextBox 138"/>
            <p:cNvSpPr txBox="1"/>
            <p:nvPr/>
          </p:nvSpPr>
          <p:spPr>
            <a:xfrm>
              <a:off x="7913361" y="1164108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latin typeface="Cordia New" pitchFamily="34" charset="-34"/>
                  <a:cs typeface="Cordia New" pitchFamily="34" charset="-34"/>
                </a:rPr>
                <a:t>PC</a:t>
              </a:r>
              <a:endParaRPr lang="en-GB" b="1" dirty="0"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2555776" y="4033396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rdia New" pitchFamily="34" charset="-34"/>
                <a:cs typeface="Cordia New" pitchFamily="34" charset="-34"/>
              </a:rPr>
              <a:t>Scripts on unit run &amp; information is sent back to server</a:t>
            </a:r>
          </a:p>
        </p:txBody>
      </p:sp>
      <p:cxnSp>
        <p:nvCxnSpPr>
          <p:cNvPr id="141" name="Straight Arrow Connector 140"/>
          <p:cNvCxnSpPr/>
          <p:nvPr/>
        </p:nvCxnSpPr>
        <p:spPr>
          <a:xfrm flipH="1">
            <a:off x="1475656" y="1707654"/>
            <a:ext cx="2700300" cy="1872208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 rot="19570836">
            <a:off x="2607633" y="2158009"/>
            <a:ext cx="1250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request commands</a:t>
            </a:r>
            <a:endParaRPr lang="en-GB" sz="1400" b="1" dirty="0">
              <a:solidFill>
                <a:schemeClr val="accent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907704" y="136888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deploy commands</a:t>
            </a:r>
            <a:endParaRPr lang="en-GB" sz="1400" b="1" dirty="0">
              <a:solidFill>
                <a:schemeClr val="accent1"/>
              </a:solidFill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599213" y="1131590"/>
            <a:ext cx="1338828" cy="667817"/>
            <a:chOff x="10745" y="1255861"/>
            <a:chExt cx="1338828" cy="667817"/>
          </a:xfrm>
          <a:effectLst/>
        </p:grpSpPr>
        <p:sp>
          <p:nvSpPr>
            <p:cNvPr id="145" name="TextBox 144"/>
            <p:cNvSpPr txBox="1"/>
            <p:nvPr/>
          </p:nvSpPr>
          <p:spPr>
            <a:xfrm>
              <a:off x="10745" y="1255861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 smtClean="0">
                  <a:latin typeface="Cordia New" pitchFamily="34" charset="-34"/>
                  <a:cs typeface="Cordia New" pitchFamily="34" charset="-34"/>
                </a:rPr>
                <a:t>cloud web server</a:t>
              </a:r>
              <a:endParaRPr lang="en-GB" b="1" dirty="0">
                <a:latin typeface="Cordia New" pitchFamily="34" charset="-34"/>
                <a:cs typeface="Cordia New" pitchFamily="34" charset="-34"/>
              </a:endParaRPr>
            </a:p>
          </p:txBody>
        </p:sp>
        <p:pic>
          <p:nvPicPr>
            <p:cNvPr id="14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1563638"/>
              <a:ext cx="72008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" name="Picture 35" descr="2U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3507854"/>
            <a:ext cx="1302395" cy="421975"/>
          </a:xfrm>
          <a:prstGeom prst="rect">
            <a:avLst/>
          </a:prstGeom>
        </p:spPr>
      </p:pic>
      <p:sp>
        <p:nvSpPr>
          <p:cNvPr id="43" name="Cloud 42"/>
          <p:cNvSpPr/>
          <p:nvPr/>
        </p:nvSpPr>
        <p:spPr>
          <a:xfrm>
            <a:off x="2195736" y="2859782"/>
            <a:ext cx="1584176" cy="936104"/>
          </a:xfrm>
          <a:prstGeom prst="cloud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GB" sz="1400" b="1" dirty="0" smtClean="0">
                <a:ln w="0">
                  <a:noFill/>
                  <a:prstDash val="solid"/>
                </a:ln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Network</a:t>
            </a:r>
          </a:p>
          <a:p>
            <a:pPr algn="ctr"/>
            <a:r>
              <a:rPr lang="en-GB" sz="1400" b="1" dirty="0" smtClean="0">
                <a:ln w="0">
                  <a:noFill/>
                  <a:prstDash val="solid"/>
                </a:ln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ISDN, VoIP, POTS</a:t>
            </a:r>
            <a:endParaRPr lang="en-GB" sz="1400" b="1" dirty="0">
              <a:ln w="0">
                <a:noFill/>
                <a:prstDash val="solid"/>
              </a:ln>
              <a:solidFill>
                <a:schemeClr val="accent1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49" name="Picture 48" descr="2U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3507854"/>
            <a:ext cx="1302395" cy="421975"/>
          </a:xfrm>
          <a:prstGeom prst="rect">
            <a:avLst/>
          </a:prstGeom>
        </p:spPr>
      </p:pic>
      <p:pic>
        <p:nvPicPr>
          <p:cNvPr id="50" name="Picture 49" descr="2U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3507854"/>
            <a:ext cx="1302395" cy="421975"/>
          </a:xfrm>
          <a:prstGeom prst="rect">
            <a:avLst/>
          </a:prstGeom>
        </p:spPr>
      </p:pic>
      <p:cxnSp>
        <p:nvCxnSpPr>
          <p:cNvPr id="51" name="Straight Arrow Connector 50"/>
          <p:cNvCxnSpPr/>
          <p:nvPr/>
        </p:nvCxnSpPr>
        <p:spPr>
          <a:xfrm flipH="1">
            <a:off x="1979712" y="3507854"/>
            <a:ext cx="504056" cy="144016"/>
          </a:xfrm>
          <a:prstGeom prst="straightConnector1">
            <a:avLst/>
          </a:prstGeom>
          <a:ln w="127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3347864" y="3507854"/>
            <a:ext cx="432048" cy="216024"/>
          </a:xfrm>
          <a:prstGeom prst="straightConnector1">
            <a:avLst/>
          </a:prstGeom>
          <a:ln w="127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6012160" y="3435846"/>
            <a:ext cx="504056" cy="288032"/>
          </a:xfrm>
          <a:prstGeom prst="straightConnector1">
            <a:avLst/>
          </a:prstGeom>
          <a:ln w="127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4788024" y="3507854"/>
            <a:ext cx="504056" cy="144016"/>
          </a:xfrm>
          <a:prstGeom prst="straightConnector1">
            <a:avLst/>
          </a:prstGeom>
          <a:ln w="127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99592" y="3745364"/>
            <a:ext cx="1042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rdia New" pitchFamily="34" charset="-34"/>
                <a:cs typeface="Cordia New" pitchFamily="34" charset="-34"/>
              </a:rPr>
              <a:t>St. Petersburg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955999" y="3745364"/>
            <a:ext cx="688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rdia New" pitchFamily="34" charset="-34"/>
                <a:cs typeface="Cordia New" pitchFamily="34" charset="-34"/>
              </a:rPr>
              <a:t>Moscow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588224" y="3745364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rdia New" pitchFamily="34" charset="-34"/>
                <a:cs typeface="Cordia New" pitchFamily="34" charset="-34"/>
              </a:rPr>
              <a:t>Krasnoyarsk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 rot="10800000">
            <a:off x="7668345" y="4082330"/>
            <a:ext cx="360040" cy="1588"/>
          </a:xfrm>
          <a:prstGeom prst="straightConnector1">
            <a:avLst/>
          </a:prstGeom>
          <a:ln w="127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6039" cy="566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598" y="416230"/>
            <a:ext cx="1872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…testing tomorrows telecoms</a:t>
            </a:r>
            <a:endParaRPr lang="en-GB" sz="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arcatech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34761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ctr"/>
            <a:r>
              <a:rPr lang="en-GB" sz="3600" b="1" dirty="0" smtClean="0">
                <a:latin typeface="Cordia New" pitchFamily="34" charset="-34"/>
                <a:cs typeface="Cordia New" pitchFamily="34" charset="-34"/>
              </a:rPr>
              <a:t>arcatech Ltd</a:t>
            </a:r>
          </a:p>
          <a:p>
            <a:pPr marL="800100" lvl="1" indent="-342900" algn="ctr"/>
            <a:r>
              <a:rPr lang="en-GB" sz="2000" b="1" dirty="0" smtClean="0">
                <a:latin typeface="Cordia New" pitchFamily="34" charset="-34"/>
                <a:cs typeface="Cordia New" pitchFamily="34" charset="-34"/>
              </a:rPr>
              <a:t>www.arcatech.com</a:t>
            </a:r>
          </a:p>
          <a:p>
            <a:pPr marL="800100" lvl="1" indent="-342900" algn="ctr"/>
            <a:r>
              <a:rPr lang="en-GB" sz="2000" b="1" dirty="0" smtClean="0">
                <a:latin typeface="Cordia New" pitchFamily="34" charset="-34"/>
                <a:cs typeface="Cordia New" pitchFamily="34" charset="-34"/>
              </a:rPr>
              <a:t>sales@arcatech.com</a:t>
            </a:r>
          </a:p>
          <a:p>
            <a:pPr marL="800100" lvl="1" indent="-342900" algn="ctr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+44 (0)28 92 677 204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71551"/>
            <a:ext cx="45720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Thank You</a:t>
            </a:r>
            <a:endParaRPr lang="en-GB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0" name="Picture 9" descr="bg_refle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99942"/>
            <a:ext cx="9144000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6039" cy="566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598" y="416230"/>
            <a:ext cx="1872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…testing tomorrows telecoms</a:t>
            </a:r>
            <a:endParaRPr lang="en-GB" sz="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arcatech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347614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1. Introduction to arcatech Ltd</a:t>
            </a: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2. emutel</a:t>
            </a:r>
            <a:r>
              <a:rPr lang="en-GB" sz="2000" baseline="30000" dirty="0" smtClean="0">
                <a:latin typeface="Cordia New" pitchFamily="34" charset="-34"/>
                <a:cs typeface="Cordia New" pitchFamily="34" charset="-34"/>
              </a:rPr>
              <a:t>TM</a:t>
            </a:r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 Harmony Overview</a:t>
            </a:r>
          </a:p>
          <a:p>
            <a:pPr lvl="1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3. Testing Strategy</a:t>
            </a:r>
          </a:p>
          <a:p>
            <a:pPr lvl="1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4. Mixed Test Cases</a:t>
            </a:r>
          </a:p>
          <a:p>
            <a:pPr lvl="1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5. Test reports</a:t>
            </a:r>
          </a:p>
          <a:p>
            <a:pPr lvl="1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6. Clout Harmony Test Concept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71551"/>
            <a:ext cx="45720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Agenda</a:t>
            </a:r>
            <a:endParaRPr lang="en-GB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0" name="Picture 9" descr="bg_refle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99942"/>
            <a:ext cx="9144000" cy="864096"/>
          </a:xfrm>
          <a:prstGeom prst="rect">
            <a:avLst/>
          </a:prstGeom>
        </p:spPr>
      </p:pic>
      <p:pic>
        <p:nvPicPr>
          <p:cNvPr id="12" name="Picture 11" descr="8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563638"/>
            <a:ext cx="3360373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6039" cy="566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598" y="416230"/>
            <a:ext cx="1872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…testing tomorrows telecoms</a:t>
            </a:r>
            <a:endParaRPr lang="en-GB" sz="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arcatech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347614"/>
            <a:ext cx="62281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Based Lisburn, United Kingdom</a:t>
            </a:r>
          </a:p>
          <a:p>
            <a:pPr marL="800100" lvl="1" indent="-342900"/>
            <a:endParaRPr lang="en-GB" sz="2000" dirty="0" smtClean="0">
              <a:latin typeface="Cordia New" pitchFamily="34" charset="-34"/>
              <a:cs typeface="Cordia New" pitchFamily="34" charset="-34"/>
            </a:endParaRP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Design, manufacture and support telecom testing equipment</a:t>
            </a:r>
          </a:p>
          <a:p>
            <a:pPr marL="800100" lvl="1" indent="-342900"/>
            <a:endParaRPr lang="en-GB" sz="2000" dirty="0" smtClean="0">
              <a:latin typeface="Cordia New" pitchFamily="34" charset="-34"/>
              <a:cs typeface="Cordia New" pitchFamily="34" charset="-34"/>
            </a:endParaRPr>
          </a:p>
          <a:p>
            <a:pPr marL="800100" lvl="1" indent="-342900"/>
            <a:r>
              <a:rPr lang="en-GB" sz="2000" dirty="0" err="1" smtClean="0">
                <a:latin typeface="Cordia New" pitchFamily="34" charset="-34"/>
                <a:cs typeface="Cordia New" pitchFamily="34" charset="-34"/>
              </a:rPr>
              <a:t>Arcatech’s</a:t>
            </a:r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 products have been providing test solutions for over 20 years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71551"/>
            <a:ext cx="45720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About Us</a:t>
            </a:r>
            <a:endParaRPr lang="en-GB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11510"/>
            <a:ext cx="2322314" cy="298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 rot="2702046">
            <a:off x="5666182" y="1203375"/>
            <a:ext cx="1391983" cy="41326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 smtClean="0">
                <a:solidFill>
                  <a:srgbClr val="DB0000"/>
                </a:solidFill>
              </a:rPr>
              <a:t>arcatech</a:t>
            </a:r>
            <a:endParaRPr lang="en-GB" sz="1050" dirty="0">
              <a:solidFill>
                <a:srgbClr val="DB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76256" y="1923678"/>
            <a:ext cx="72008" cy="72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bg_reflec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99942"/>
            <a:ext cx="9144000" cy="864096"/>
          </a:xfrm>
          <a:prstGeom prst="rect">
            <a:avLst/>
          </a:prstGeom>
        </p:spPr>
      </p:pic>
      <p:pic>
        <p:nvPicPr>
          <p:cNvPr id="14" name="Picture 13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72366" y="3525126"/>
            <a:ext cx="810931" cy="702807"/>
          </a:xfrm>
          <a:prstGeom prst="rect">
            <a:avLst/>
          </a:prstGeom>
        </p:spPr>
      </p:pic>
      <p:pic>
        <p:nvPicPr>
          <p:cNvPr id="15" name="Picture 14" descr="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7113" y="3525126"/>
            <a:ext cx="810931" cy="702807"/>
          </a:xfrm>
          <a:prstGeom prst="rect">
            <a:avLst/>
          </a:prstGeom>
        </p:spPr>
      </p:pic>
      <p:pic>
        <p:nvPicPr>
          <p:cNvPr id="16" name="Picture 15" descr="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4916" y="3525126"/>
            <a:ext cx="810931" cy="702807"/>
          </a:xfrm>
          <a:prstGeom prst="rect">
            <a:avLst/>
          </a:prstGeom>
        </p:spPr>
      </p:pic>
      <p:pic>
        <p:nvPicPr>
          <p:cNvPr id="17" name="Picture 16" descr="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52086" y="3525126"/>
            <a:ext cx="810931" cy="702807"/>
          </a:xfrm>
          <a:prstGeom prst="rect">
            <a:avLst/>
          </a:prstGeom>
        </p:spPr>
      </p:pic>
      <p:pic>
        <p:nvPicPr>
          <p:cNvPr id="18" name="Picture 17" descr="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98623" y="3525126"/>
            <a:ext cx="810931" cy="702807"/>
          </a:xfrm>
          <a:prstGeom prst="rect">
            <a:avLst/>
          </a:prstGeom>
        </p:spPr>
      </p:pic>
      <p:pic>
        <p:nvPicPr>
          <p:cNvPr id="19" name="Picture 18" descr="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53370" y="3525126"/>
            <a:ext cx="810931" cy="702807"/>
          </a:xfrm>
          <a:prstGeom prst="rect">
            <a:avLst/>
          </a:prstGeom>
        </p:spPr>
      </p:pic>
      <p:pic>
        <p:nvPicPr>
          <p:cNvPr id="20" name="Picture 19" descr="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21173" y="3525126"/>
            <a:ext cx="810931" cy="702807"/>
          </a:xfrm>
          <a:prstGeom prst="rect">
            <a:avLst/>
          </a:prstGeom>
        </p:spPr>
      </p:pic>
      <p:pic>
        <p:nvPicPr>
          <p:cNvPr id="21" name="Picture 20" descr="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5920" y="3525126"/>
            <a:ext cx="810931" cy="702807"/>
          </a:xfrm>
          <a:prstGeom prst="rect">
            <a:avLst/>
          </a:prstGeom>
        </p:spPr>
      </p:pic>
      <p:pic>
        <p:nvPicPr>
          <p:cNvPr id="22" name="Picture 6" descr="emutelMaestr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04563" y="3525126"/>
            <a:ext cx="804436" cy="702807"/>
          </a:xfrm>
          <a:prstGeom prst="rect">
            <a:avLst/>
          </a:prstGeom>
          <a:noFill/>
        </p:spPr>
      </p:pic>
      <p:pic>
        <p:nvPicPr>
          <p:cNvPr id="23" name="Picture 22" descr="9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937533" y="3525126"/>
            <a:ext cx="810931" cy="702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6039" cy="566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598" y="416230"/>
            <a:ext cx="1872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…testing tomorrows telecoms</a:t>
            </a:r>
            <a:endParaRPr lang="en-GB" sz="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arcatech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71551"/>
            <a:ext cx="45720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emutel™ Harmony Chassis Options:</a:t>
            </a:r>
          </a:p>
        </p:txBody>
      </p:sp>
      <p:pic>
        <p:nvPicPr>
          <p:cNvPr id="20" name="Picture 19" descr="4u_front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0250" y="1584274"/>
            <a:ext cx="1362838" cy="102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 descr="2u_front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6354" y="1746832"/>
            <a:ext cx="1362838" cy="102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 descr="8u_front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1131590"/>
            <a:ext cx="1799120" cy="1349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7235216" y="2401019"/>
            <a:ext cx="1729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Cordia New" pitchFamily="34" charset="-34"/>
                <a:cs typeface="Cordia New" pitchFamily="34" charset="-34"/>
              </a:rPr>
              <a:t>harmony</a:t>
            </a:r>
            <a:r>
              <a:rPr lang="en-GB" sz="2000" b="1" dirty="0" err="1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|</a:t>
            </a:r>
            <a:r>
              <a:rPr lang="en-GB" sz="2000" b="1" dirty="0" err="1">
                <a:latin typeface="Cordia New" pitchFamily="34" charset="-34"/>
                <a:cs typeface="Cordia New" pitchFamily="34" charset="-34"/>
              </a:rPr>
              <a:t>enterprise</a:t>
            </a:r>
            <a:endParaRPr lang="en-GB" sz="2000" b="1" dirty="0">
              <a:latin typeface="Cordia New" pitchFamily="34" charset="-34"/>
              <a:cs typeface="Cordia New" pitchFamily="34" charset="-34"/>
            </a:endParaRPr>
          </a:p>
          <a:p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15 </a:t>
            </a:r>
            <a:r>
              <a:rPr lang="en-GB" sz="2000" dirty="0">
                <a:latin typeface="Cordia New" pitchFamily="34" charset="-34"/>
                <a:cs typeface="Cordia New" pitchFamily="34" charset="-34"/>
              </a:rPr>
              <a:t>card system</a:t>
            </a:r>
          </a:p>
          <a:p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Network </a:t>
            </a:r>
            <a:r>
              <a:rPr lang="en-GB" sz="2000" dirty="0">
                <a:latin typeface="Cordia New" pitchFamily="34" charset="-34"/>
                <a:cs typeface="Cordia New" pitchFamily="34" charset="-34"/>
              </a:rPr>
              <a:t>Simulation</a:t>
            </a:r>
            <a:br>
              <a:rPr lang="en-GB" sz="2000" dirty="0">
                <a:latin typeface="Cordia New" pitchFamily="34" charset="-34"/>
                <a:cs typeface="Cordia New" pitchFamily="34" charset="-34"/>
              </a:rPr>
            </a:br>
            <a:r>
              <a:rPr lang="en-GB" sz="2000" dirty="0">
                <a:latin typeface="Cordia New" pitchFamily="34" charset="-34"/>
                <a:cs typeface="Cordia New" pitchFamily="34" charset="-34"/>
              </a:rPr>
              <a:t>Call Generation</a:t>
            </a:r>
            <a:br>
              <a:rPr lang="en-GB" sz="2000" dirty="0">
                <a:latin typeface="Cordia New" pitchFamily="34" charset="-34"/>
                <a:cs typeface="Cordia New" pitchFamily="34" charset="-34"/>
              </a:rPr>
            </a:br>
            <a:r>
              <a:rPr lang="en-GB" sz="2000" dirty="0">
                <a:latin typeface="Cordia New" pitchFamily="34" charset="-34"/>
                <a:cs typeface="Cordia New" pitchFamily="34" charset="-34"/>
              </a:rPr>
              <a:t>VoIP, ISDN, </a:t>
            </a:r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POTS</a:t>
            </a:r>
            <a:endParaRPr lang="en-GB" sz="2000" dirty="0">
              <a:solidFill>
                <a:schemeClr val="bg1">
                  <a:lumMod val="9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6944" y="2401019"/>
            <a:ext cx="1729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Cordia New" pitchFamily="34" charset="-34"/>
                <a:cs typeface="Cordia New" pitchFamily="34" charset="-34"/>
              </a:rPr>
              <a:t>harmony</a:t>
            </a:r>
            <a:r>
              <a:rPr lang="en-GB" sz="2000" b="1" dirty="0" err="1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|</a:t>
            </a:r>
            <a:r>
              <a:rPr lang="en-GB" sz="2000" b="1" dirty="0" err="1">
                <a:latin typeface="Cordia New" pitchFamily="34" charset="-34"/>
                <a:cs typeface="Cordia New" pitchFamily="34" charset="-34"/>
              </a:rPr>
              <a:t>developer</a:t>
            </a:r>
            <a:endParaRPr lang="en-GB" sz="2000" b="1" dirty="0">
              <a:latin typeface="Cordia New" pitchFamily="34" charset="-34"/>
              <a:cs typeface="Cordia New" pitchFamily="34" charset="-34"/>
            </a:endParaRPr>
          </a:p>
          <a:p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GB" sz="2000" dirty="0">
                <a:latin typeface="Cordia New" pitchFamily="34" charset="-34"/>
                <a:cs typeface="Cordia New" pitchFamily="34" charset="-34"/>
              </a:rPr>
              <a:t>5 card system</a:t>
            </a:r>
          </a:p>
          <a:p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Network </a:t>
            </a:r>
            <a:r>
              <a:rPr lang="en-GB" sz="2000" dirty="0">
                <a:latin typeface="Cordia New" pitchFamily="34" charset="-34"/>
                <a:cs typeface="Cordia New" pitchFamily="34" charset="-34"/>
              </a:rPr>
              <a:t>Simulation</a:t>
            </a:r>
            <a:br>
              <a:rPr lang="en-GB" sz="2000" dirty="0">
                <a:latin typeface="Cordia New" pitchFamily="34" charset="-34"/>
                <a:cs typeface="Cordia New" pitchFamily="34" charset="-34"/>
              </a:rPr>
            </a:br>
            <a:r>
              <a:rPr lang="en-GB" sz="2000" dirty="0">
                <a:latin typeface="Cordia New" pitchFamily="34" charset="-34"/>
                <a:cs typeface="Cordia New" pitchFamily="34" charset="-34"/>
              </a:rPr>
              <a:t>Call Generation</a:t>
            </a:r>
            <a:br>
              <a:rPr lang="en-GB" sz="2000" dirty="0">
                <a:latin typeface="Cordia New" pitchFamily="34" charset="-34"/>
                <a:cs typeface="Cordia New" pitchFamily="34" charset="-34"/>
              </a:rPr>
            </a:br>
            <a:r>
              <a:rPr lang="en-GB" sz="2000" dirty="0">
                <a:latin typeface="Cordia New" pitchFamily="34" charset="-34"/>
                <a:cs typeface="Cordia New" pitchFamily="34" charset="-34"/>
              </a:rPr>
              <a:t>VoIP, ISDN, POTS</a:t>
            </a:r>
            <a:r>
              <a:rPr lang="en-GB" sz="2000" b="1" dirty="0">
                <a:solidFill>
                  <a:schemeClr val="bg1">
                    <a:lumMod val="95000"/>
                  </a:schemeClr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en-GB" sz="2000" b="1" dirty="0">
                <a:solidFill>
                  <a:schemeClr val="bg1">
                    <a:lumMod val="95000"/>
                  </a:schemeClr>
                </a:solidFill>
                <a:latin typeface="Cordia New" pitchFamily="34" charset="-34"/>
                <a:cs typeface="Cordia New" pitchFamily="34" charset="-34"/>
              </a:rPr>
            </a:br>
            <a:endParaRPr lang="en-GB" sz="2000" b="1" dirty="0">
              <a:solidFill>
                <a:schemeClr val="bg1">
                  <a:lumMod val="9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83048" y="2401019"/>
            <a:ext cx="15121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Cordia New" pitchFamily="34" charset="-34"/>
                <a:cs typeface="Cordia New" pitchFamily="34" charset="-34"/>
              </a:rPr>
              <a:t>harmony</a:t>
            </a:r>
            <a:r>
              <a:rPr lang="en-GB" sz="2000" b="1" dirty="0" err="1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|</a:t>
            </a:r>
            <a:r>
              <a:rPr lang="en-GB" sz="2000" b="1" dirty="0" err="1">
                <a:latin typeface="Cordia New" pitchFamily="34" charset="-34"/>
                <a:cs typeface="Cordia New" pitchFamily="34" charset="-34"/>
              </a:rPr>
              <a:t>compact</a:t>
            </a:r>
            <a:endParaRPr lang="en-GB" sz="2000" b="1" dirty="0">
              <a:latin typeface="Cordia New" pitchFamily="34" charset="-34"/>
              <a:cs typeface="Cordia New" pitchFamily="34" charset="-34"/>
            </a:endParaRPr>
          </a:p>
          <a:p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1 </a:t>
            </a:r>
            <a:r>
              <a:rPr lang="en-GB" sz="2000" dirty="0">
                <a:latin typeface="Cordia New" pitchFamily="34" charset="-34"/>
                <a:cs typeface="Cordia New" pitchFamily="34" charset="-34"/>
              </a:rPr>
              <a:t>card system</a:t>
            </a:r>
          </a:p>
          <a:p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Network </a:t>
            </a:r>
            <a:r>
              <a:rPr lang="en-GB" sz="2000" dirty="0">
                <a:latin typeface="Cordia New" pitchFamily="34" charset="-34"/>
                <a:cs typeface="Cordia New" pitchFamily="34" charset="-34"/>
              </a:rPr>
              <a:t>Simulation</a:t>
            </a:r>
            <a:br>
              <a:rPr lang="en-GB" sz="2000" dirty="0">
                <a:latin typeface="Cordia New" pitchFamily="34" charset="-34"/>
                <a:cs typeface="Cordia New" pitchFamily="34" charset="-34"/>
              </a:rPr>
            </a:br>
            <a:r>
              <a:rPr lang="en-GB" sz="2000" dirty="0">
                <a:latin typeface="Cordia New" pitchFamily="34" charset="-34"/>
                <a:cs typeface="Cordia New" pitchFamily="34" charset="-34"/>
              </a:rPr>
              <a:t>Call Generation</a:t>
            </a:r>
            <a:br>
              <a:rPr lang="en-GB" sz="2000" dirty="0">
                <a:latin typeface="Cordia New" pitchFamily="34" charset="-34"/>
                <a:cs typeface="Cordia New" pitchFamily="34" charset="-34"/>
              </a:rPr>
            </a:br>
            <a:r>
              <a:rPr lang="en-GB" sz="2000" dirty="0">
                <a:latin typeface="Cordia New" pitchFamily="34" charset="-34"/>
                <a:cs typeface="Cordia New" pitchFamily="34" charset="-34"/>
              </a:rPr>
              <a:t>VoIP, ISDN, POTS</a:t>
            </a:r>
          </a:p>
        </p:txBody>
      </p:sp>
      <p:pic>
        <p:nvPicPr>
          <p:cNvPr id="26" name="Picture 25" descr="2u_front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503" y="1754155"/>
            <a:ext cx="1090161" cy="726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539552" y="2395502"/>
            <a:ext cx="12961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Cordia New" pitchFamily="34" charset="-34"/>
                <a:cs typeface="Cordia New" pitchFamily="34" charset="-34"/>
              </a:rPr>
              <a:t>soft</a:t>
            </a:r>
            <a:r>
              <a:rPr lang="en-GB" sz="2000" b="1" dirty="0" err="1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|</a:t>
            </a:r>
            <a:r>
              <a:rPr lang="en-GB" sz="2000" b="1" dirty="0" err="1">
                <a:latin typeface="Cordia New" pitchFamily="34" charset="-34"/>
                <a:cs typeface="Cordia New" pitchFamily="34" charset="-34"/>
              </a:rPr>
              <a:t>harmony</a:t>
            </a:r>
            <a:endParaRPr lang="en-GB" sz="2000" b="1" dirty="0">
              <a:latin typeface="Cordia New" pitchFamily="34" charset="-34"/>
              <a:cs typeface="Cordia New" pitchFamily="34" charset="-34"/>
            </a:endParaRPr>
          </a:p>
          <a:p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USB </a:t>
            </a:r>
            <a:r>
              <a:rPr lang="en-GB" sz="2000" dirty="0">
                <a:latin typeface="Cordia New" pitchFamily="34" charset="-34"/>
                <a:cs typeface="Cordia New" pitchFamily="34" charset="-34"/>
              </a:rPr>
              <a:t>dongle</a:t>
            </a:r>
          </a:p>
          <a:p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SIP </a:t>
            </a:r>
            <a:r>
              <a:rPr lang="en-GB" sz="2000" dirty="0">
                <a:latin typeface="Cordia New" pitchFamily="34" charset="-34"/>
                <a:cs typeface="Cordia New" pitchFamily="34" charset="-34"/>
              </a:rPr>
              <a:t>/ H.323 Bulk Call Generator</a:t>
            </a:r>
          </a:p>
        </p:txBody>
      </p:sp>
      <p:pic>
        <p:nvPicPr>
          <p:cNvPr id="28" name="Picture 27" descr="bg_reflec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299942"/>
            <a:ext cx="9144000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6039" cy="566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598" y="416230"/>
            <a:ext cx="1872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…testing tomorrows telecoms</a:t>
            </a:r>
            <a:endParaRPr lang="en-GB" sz="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arcatech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347614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Control application – used for system management.</a:t>
            </a:r>
          </a:p>
          <a:p>
            <a:pPr marL="800100" lvl="1" indent="-342900"/>
            <a:endParaRPr lang="en-GB" sz="2000" dirty="0" smtClean="0">
              <a:latin typeface="Cordia New" pitchFamily="34" charset="-34"/>
              <a:cs typeface="Cordia New" pitchFamily="34" charset="-34"/>
            </a:endParaRP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Unit configuration and upgrade.</a:t>
            </a:r>
          </a:p>
          <a:p>
            <a:pPr marL="800100" lvl="1" indent="-342900"/>
            <a:endParaRPr lang="en-GB" sz="2000" dirty="0" smtClean="0">
              <a:latin typeface="Cordia New" pitchFamily="34" charset="-34"/>
              <a:cs typeface="Cordia New" pitchFamily="34" charset="-34"/>
            </a:endParaRP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Script/Test case management.</a:t>
            </a:r>
          </a:p>
          <a:p>
            <a:pPr marL="800100" lvl="1" indent="-342900"/>
            <a:endParaRPr lang="en-GB" sz="2000" dirty="0" smtClean="0">
              <a:latin typeface="Cordia New" pitchFamily="34" charset="-34"/>
              <a:cs typeface="Cordia New" pitchFamily="34" charset="-34"/>
            </a:endParaRP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Multi-user configuration.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71551"/>
            <a:ext cx="45720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emutel™ Harmony Control Application:</a:t>
            </a:r>
          </a:p>
        </p:txBody>
      </p:sp>
      <p:pic>
        <p:nvPicPr>
          <p:cNvPr id="10" name="Picture 9" descr="bg_refle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99942"/>
            <a:ext cx="9144000" cy="864096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39502"/>
            <a:ext cx="3635896" cy="287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203598"/>
            <a:ext cx="3584071" cy="271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6039" cy="566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598" y="416230"/>
            <a:ext cx="1872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…testing tomorrows telecoms</a:t>
            </a:r>
            <a:endParaRPr lang="en-GB" sz="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arcatech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347614"/>
            <a:ext cx="48600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Composer – used for script test case creation</a:t>
            </a:r>
          </a:p>
          <a:p>
            <a:pPr marL="800100" lvl="1" indent="-342900"/>
            <a:endParaRPr lang="en-GB" sz="2000" dirty="0" smtClean="0">
              <a:latin typeface="Cordia New" pitchFamily="34" charset="-34"/>
              <a:cs typeface="Cordia New" pitchFamily="34" charset="-34"/>
            </a:endParaRP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Script resources  - enables you to add audio files, list of </a:t>
            </a: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telephone numbers</a:t>
            </a:r>
          </a:p>
          <a:p>
            <a:pPr marL="800100" lvl="1" indent="-342900"/>
            <a:endParaRPr lang="en-GB" sz="2000" dirty="0" smtClean="0">
              <a:latin typeface="Cordia New" pitchFamily="34" charset="-34"/>
              <a:cs typeface="Cordia New" pitchFamily="34" charset="-34"/>
            </a:endParaRP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Configure individual call part parameters</a:t>
            </a:r>
          </a:p>
          <a:p>
            <a:pPr marL="800100" lvl="1" indent="-342900"/>
            <a:endParaRPr lang="en-GB" sz="2000" dirty="0" smtClean="0">
              <a:latin typeface="Cordia New" pitchFamily="34" charset="-34"/>
              <a:cs typeface="Cordia New" pitchFamily="34" charset="-34"/>
            </a:endParaRP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Setup stack parameters</a:t>
            </a:r>
          </a:p>
          <a:p>
            <a:pPr marL="800100" lvl="1" indent="-342900"/>
            <a:endParaRPr lang="en-GB" sz="2000" dirty="0" smtClean="0">
              <a:latin typeface="Cordia New" pitchFamily="34" charset="-34"/>
              <a:cs typeface="Cordia New" pitchFamily="34" charset="-34"/>
            </a:endParaRP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Create variables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71551"/>
            <a:ext cx="45720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emutel™ Harmony Composer Application:</a:t>
            </a:r>
          </a:p>
        </p:txBody>
      </p:sp>
      <p:pic>
        <p:nvPicPr>
          <p:cNvPr id="10" name="Picture 9" descr="bg_refle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99942"/>
            <a:ext cx="9144000" cy="8640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536" y="1131590"/>
            <a:ext cx="4139952" cy="258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779662"/>
            <a:ext cx="2491779" cy="231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6039" cy="566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598" y="416230"/>
            <a:ext cx="1872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…testing tomorrows telecoms</a:t>
            </a:r>
            <a:endParaRPr lang="en-GB" sz="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arcatech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347614"/>
            <a:ext cx="55081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Conductor – used for script execution and analysis of results</a:t>
            </a:r>
          </a:p>
          <a:p>
            <a:pPr marL="800100" lvl="1" indent="-342900"/>
            <a:endParaRPr lang="en-GB" sz="2000" dirty="0" smtClean="0">
              <a:latin typeface="Cordia New" pitchFamily="34" charset="-34"/>
              <a:cs typeface="Cordia New" pitchFamily="34" charset="-34"/>
            </a:endParaRP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Live indication of running script.</a:t>
            </a:r>
          </a:p>
          <a:p>
            <a:pPr marL="800100" lvl="1" indent="-342900"/>
            <a:endParaRPr lang="en-GB" sz="2000" dirty="0" smtClean="0">
              <a:latin typeface="Cordia New" pitchFamily="34" charset="-34"/>
              <a:cs typeface="Cordia New" pitchFamily="34" charset="-34"/>
            </a:endParaRP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Live graphing indicating active calls and call rates over time.</a:t>
            </a:r>
          </a:p>
          <a:p>
            <a:pPr marL="800100" lvl="1" indent="-342900"/>
            <a:endParaRPr lang="en-GB" sz="2000" dirty="0" smtClean="0">
              <a:latin typeface="Cordia New" pitchFamily="34" charset="-34"/>
              <a:cs typeface="Cordia New" pitchFamily="34" charset="-34"/>
            </a:endParaRP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Call Ladder Diagrams.</a:t>
            </a:r>
          </a:p>
          <a:p>
            <a:pPr marL="800100" lvl="1" indent="-342900"/>
            <a:endParaRPr lang="en-GB" sz="2000" dirty="0" smtClean="0">
              <a:latin typeface="Cordia New" pitchFamily="34" charset="-34"/>
              <a:cs typeface="Cordia New" pitchFamily="34" charset="-34"/>
            </a:endParaRP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Call Events.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71551"/>
            <a:ext cx="45720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emutel™ Harmony Conductor Application:</a:t>
            </a:r>
          </a:p>
        </p:txBody>
      </p:sp>
      <p:pic>
        <p:nvPicPr>
          <p:cNvPr id="10" name="Picture 9" descr="bg_refle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99942"/>
            <a:ext cx="9144000" cy="864096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39503"/>
            <a:ext cx="3419872" cy="213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139702"/>
            <a:ext cx="3545763" cy="162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3562" y="771550"/>
            <a:ext cx="205971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6039" cy="566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598" y="416230"/>
            <a:ext cx="1872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…testing tomorrows telecoms</a:t>
            </a:r>
            <a:endParaRPr lang="en-GB" sz="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arcatech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347614"/>
            <a:ext cx="55801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Multiple Interfaces supported in one system.</a:t>
            </a:r>
          </a:p>
          <a:p>
            <a:pPr marL="800100" lvl="1" indent="-342900"/>
            <a:endParaRPr lang="en-GB" sz="2000" dirty="0" smtClean="0">
              <a:latin typeface="Cordia New" pitchFamily="34" charset="-34"/>
              <a:cs typeface="Cordia New" pitchFamily="34" charset="-34"/>
            </a:endParaRP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Multiple protocols supported simultaneously on each line card.</a:t>
            </a:r>
          </a:p>
          <a:p>
            <a:pPr marL="800100" lvl="1" indent="-342900"/>
            <a:endParaRPr lang="en-GB" sz="2000" dirty="0" smtClean="0">
              <a:latin typeface="Cordia New" pitchFamily="34" charset="-34"/>
              <a:cs typeface="Cordia New" pitchFamily="34" charset="-34"/>
            </a:endParaRP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Ports configurable to be either Network or User side.</a:t>
            </a:r>
          </a:p>
          <a:p>
            <a:pPr marL="800100" lvl="1" indent="-342900"/>
            <a:endParaRPr lang="en-GB" sz="2000" dirty="0" smtClean="0">
              <a:latin typeface="Cordia New" pitchFamily="34" charset="-34"/>
              <a:cs typeface="Cordia New" pitchFamily="34" charset="-34"/>
            </a:endParaRP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Individual port configuration, allowing for multiple test scenarios in </a:t>
            </a: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one script.</a:t>
            </a:r>
          </a:p>
          <a:p>
            <a:pPr marL="800100" lvl="1" indent="-342900"/>
            <a:endParaRPr lang="en-GB" sz="2000" dirty="0" smtClean="0">
              <a:latin typeface="Cordia New" pitchFamily="34" charset="-34"/>
              <a:cs typeface="Cordia New" pitchFamily="34" charset="-34"/>
            </a:endParaRP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Multiple units controlled as if they were all one.</a:t>
            </a:r>
          </a:p>
          <a:p>
            <a:pPr marL="800100" lvl="1" indent="-342900"/>
            <a:endParaRPr lang="en-GB" sz="200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71551"/>
            <a:ext cx="45720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emutel™ Harmony features:</a:t>
            </a:r>
          </a:p>
        </p:txBody>
      </p:sp>
      <p:pic>
        <p:nvPicPr>
          <p:cNvPr id="10" name="Picture 9" descr="bg_refle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99942"/>
            <a:ext cx="9144000" cy="864096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4620375" y="2481247"/>
            <a:ext cx="3696041" cy="738575"/>
          </a:xfrm>
          <a:custGeom>
            <a:avLst/>
            <a:gdLst>
              <a:gd name="connsiteX0" fmla="*/ 1585415 w 5467066"/>
              <a:gd name="connsiteY0" fmla="*/ 1016758 h 1016758"/>
              <a:gd name="connsiteX1" fmla="*/ 561833 w 5467066"/>
              <a:gd name="connsiteY1" fmla="*/ 743802 h 1016758"/>
              <a:gd name="connsiteX2" fmla="*/ 4956412 w 5467066"/>
              <a:gd name="connsiteY2" fmla="*/ 409432 h 1016758"/>
              <a:gd name="connsiteX3" fmla="*/ 3625755 w 5467066"/>
              <a:gd name="connsiteY3" fmla="*/ 0 h 101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7066" h="1016758">
                <a:moveTo>
                  <a:pt x="1585415" y="1016758"/>
                </a:moveTo>
                <a:cubicBezTo>
                  <a:pt x="792707" y="930890"/>
                  <a:pt x="0" y="845023"/>
                  <a:pt x="561833" y="743802"/>
                </a:cubicBezTo>
                <a:cubicBezTo>
                  <a:pt x="1123666" y="642581"/>
                  <a:pt x="4445758" y="533399"/>
                  <a:pt x="4956412" y="409432"/>
                </a:cubicBezTo>
                <a:cubicBezTo>
                  <a:pt x="5467066" y="285465"/>
                  <a:pt x="4546410" y="142732"/>
                  <a:pt x="3625755" y="0"/>
                </a:cubicBezTo>
              </a:path>
            </a:pathLst>
          </a:cu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0" name="Freeform 19"/>
          <p:cNvSpPr/>
          <p:nvPr/>
        </p:nvSpPr>
        <p:spPr>
          <a:xfrm>
            <a:off x="6953079" y="3172038"/>
            <a:ext cx="355225" cy="119792"/>
          </a:xfrm>
          <a:custGeom>
            <a:avLst/>
            <a:gdLst>
              <a:gd name="connsiteX0" fmla="*/ 0 w 525438"/>
              <a:gd name="connsiteY0" fmla="*/ 61415 h 164911"/>
              <a:gd name="connsiteX1" fmla="*/ 334370 w 525438"/>
              <a:gd name="connsiteY1" fmla="*/ 13648 h 164911"/>
              <a:gd name="connsiteX2" fmla="*/ 143301 w 525438"/>
              <a:gd name="connsiteY2" fmla="*/ 143302 h 164911"/>
              <a:gd name="connsiteX3" fmla="*/ 525438 w 525438"/>
              <a:gd name="connsiteY3" fmla="*/ 143302 h 16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438" h="164911">
                <a:moveTo>
                  <a:pt x="0" y="61415"/>
                </a:moveTo>
                <a:cubicBezTo>
                  <a:pt x="155243" y="30707"/>
                  <a:pt x="310487" y="0"/>
                  <a:pt x="334370" y="13648"/>
                </a:cubicBezTo>
                <a:cubicBezTo>
                  <a:pt x="358254" y="27296"/>
                  <a:pt x="111456" y="121693"/>
                  <a:pt x="143301" y="143302"/>
                </a:cubicBezTo>
                <a:cubicBezTo>
                  <a:pt x="175146" y="164911"/>
                  <a:pt x="525438" y="143302"/>
                  <a:pt x="525438" y="143302"/>
                </a:cubicBezTo>
              </a:path>
            </a:pathLst>
          </a:cu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1" name="Freeform 20"/>
          <p:cNvSpPr/>
          <p:nvPr/>
        </p:nvSpPr>
        <p:spPr>
          <a:xfrm>
            <a:off x="7780661" y="3147814"/>
            <a:ext cx="355225" cy="119792"/>
          </a:xfrm>
          <a:custGeom>
            <a:avLst/>
            <a:gdLst>
              <a:gd name="connsiteX0" fmla="*/ 0 w 525438"/>
              <a:gd name="connsiteY0" fmla="*/ 61415 h 164911"/>
              <a:gd name="connsiteX1" fmla="*/ 334370 w 525438"/>
              <a:gd name="connsiteY1" fmla="*/ 13648 h 164911"/>
              <a:gd name="connsiteX2" fmla="*/ 143301 w 525438"/>
              <a:gd name="connsiteY2" fmla="*/ 143302 h 164911"/>
              <a:gd name="connsiteX3" fmla="*/ 525438 w 525438"/>
              <a:gd name="connsiteY3" fmla="*/ 143302 h 16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438" h="164911">
                <a:moveTo>
                  <a:pt x="0" y="61415"/>
                </a:moveTo>
                <a:cubicBezTo>
                  <a:pt x="155243" y="30707"/>
                  <a:pt x="310487" y="0"/>
                  <a:pt x="334370" y="13648"/>
                </a:cubicBezTo>
                <a:cubicBezTo>
                  <a:pt x="358254" y="27296"/>
                  <a:pt x="111456" y="121693"/>
                  <a:pt x="143301" y="143302"/>
                </a:cubicBezTo>
                <a:cubicBezTo>
                  <a:pt x="175146" y="164911"/>
                  <a:pt x="525438" y="143302"/>
                  <a:pt x="525438" y="143302"/>
                </a:cubicBezTo>
              </a:path>
            </a:pathLst>
          </a:cu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2" name="Freeform 21"/>
          <p:cNvSpPr/>
          <p:nvPr/>
        </p:nvSpPr>
        <p:spPr>
          <a:xfrm>
            <a:off x="6088983" y="3172038"/>
            <a:ext cx="355225" cy="119792"/>
          </a:xfrm>
          <a:custGeom>
            <a:avLst/>
            <a:gdLst>
              <a:gd name="connsiteX0" fmla="*/ 0 w 525438"/>
              <a:gd name="connsiteY0" fmla="*/ 61415 h 164911"/>
              <a:gd name="connsiteX1" fmla="*/ 334370 w 525438"/>
              <a:gd name="connsiteY1" fmla="*/ 13648 h 164911"/>
              <a:gd name="connsiteX2" fmla="*/ 143301 w 525438"/>
              <a:gd name="connsiteY2" fmla="*/ 143302 h 164911"/>
              <a:gd name="connsiteX3" fmla="*/ 525438 w 525438"/>
              <a:gd name="connsiteY3" fmla="*/ 143302 h 16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438" h="164911">
                <a:moveTo>
                  <a:pt x="0" y="61415"/>
                </a:moveTo>
                <a:cubicBezTo>
                  <a:pt x="155243" y="30707"/>
                  <a:pt x="310487" y="0"/>
                  <a:pt x="334370" y="13648"/>
                </a:cubicBezTo>
                <a:cubicBezTo>
                  <a:pt x="358254" y="27296"/>
                  <a:pt x="111456" y="121693"/>
                  <a:pt x="143301" y="143302"/>
                </a:cubicBezTo>
                <a:cubicBezTo>
                  <a:pt x="175146" y="164911"/>
                  <a:pt x="525438" y="143302"/>
                  <a:pt x="525438" y="143302"/>
                </a:cubicBezTo>
              </a:path>
            </a:pathLst>
          </a:cu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13" name="Picture 12" descr="8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3075806"/>
            <a:ext cx="1026244" cy="769683"/>
          </a:xfrm>
          <a:prstGeom prst="rect">
            <a:avLst/>
          </a:prstGeom>
        </p:spPr>
      </p:pic>
      <p:pic>
        <p:nvPicPr>
          <p:cNvPr id="14" name="Picture 13" descr="8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4148" y="3075806"/>
            <a:ext cx="1026244" cy="769683"/>
          </a:xfrm>
          <a:prstGeom prst="rect">
            <a:avLst/>
          </a:prstGeom>
        </p:spPr>
      </p:pic>
      <p:pic>
        <p:nvPicPr>
          <p:cNvPr id="16" name="Picture 15" descr="8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0052" y="3075806"/>
            <a:ext cx="1026244" cy="769683"/>
          </a:xfrm>
          <a:prstGeom prst="rect">
            <a:avLst/>
          </a:prstGeom>
        </p:spPr>
      </p:pic>
      <p:pic>
        <p:nvPicPr>
          <p:cNvPr id="17" name="Picture 16" descr="8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075806"/>
            <a:ext cx="1026244" cy="769683"/>
          </a:xfrm>
          <a:prstGeom prst="rect">
            <a:avLst/>
          </a:prstGeom>
        </p:spPr>
      </p:pic>
      <p:pic>
        <p:nvPicPr>
          <p:cNvPr id="19" name="Picture 18" descr="lapt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10568" y="1995686"/>
            <a:ext cx="889215" cy="573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9" descr="BRI-U Car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1131590"/>
            <a:ext cx="2090955" cy="24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24" name="TextBox 23"/>
          <p:cNvSpPr txBox="1"/>
          <p:nvPr/>
        </p:nvSpPr>
        <p:spPr>
          <a:xfrm>
            <a:off x="7463502" y="1111845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rdia New" pitchFamily="34" charset="-34"/>
                <a:cs typeface="Cordia New" pitchFamily="34" charset="-34"/>
              </a:rPr>
              <a:t>BRI Card 8 ports (example)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6660232" y="627534"/>
            <a:ext cx="720080" cy="288032"/>
          </a:xfrm>
          <a:prstGeom prst="wedgeRectCallout">
            <a:avLst>
              <a:gd name="adj1" fmla="val -37075"/>
              <a:gd name="adj2" fmla="val 14371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dirty="0" smtClean="0">
                <a:latin typeface="Cordia New" pitchFamily="34" charset="-34"/>
                <a:cs typeface="Cordia New" pitchFamily="34" charset="-34"/>
              </a:rPr>
              <a:t>ISDN Fax</a:t>
            </a:r>
          </a:p>
        </p:txBody>
      </p:sp>
      <p:sp>
        <p:nvSpPr>
          <p:cNvPr id="30" name="Rectangular Callout 29"/>
          <p:cNvSpPr/>
          <p:nvPr/>
        </p:nvSpPr>
        <p:spPr>
          <a:xfrm>
            <a:off x="4788024" y="555526"/>
            <a:ext cx="1008112" cy="288032"/>
          </a:xfrm>
          <a:prstGeom prst="wedgeRectCallout">
            <a:avLst>
              <a:gd name="adj1" fmla="val 40973"/>
              <a:gd name="adj2" fmla="val 1806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dirty="0" smtClean="0">
                <a:latin typeface="Cordia New" pitchFamily="34" charset="-34"/>
                <a:cs typeface="Cordia New" pitchFamily="34" charset="-34"/>
              </a:rPr>
              <a:t>BRI Euro-ISDN</a:t>
            </a:r>
          </a:p>
        </p:txBody>
      </p:sp>
      <p:sp>
        <p:nvSpPr>
          <p:cNvPr id="31" name="Rectangular Callout 30"/>
          <p:cNvSpPr/>
          <p:nvPr/>
        </p:nvSpPr>
        <p:spPr>
          <a:xfrm>
            <a:off x="4932040" y="1491630"/>
            <a:ext cx="1008112" cy="288032"/>
          </a:xfrm>
          <a:prstGeom prst="wedgeRectCallout">
            <a:avLst>
              <a:gd name="adj1" fmla="val 73669"/>
              <a:gd name="adj2" fmla="val -13314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dirty="0" smtClean="0">
                <a:latin typeface="Cordia New" pitchFamily="34" charset="-34"/>
                <a:cs typeface="Cordia New" pitchFamily="34" charset="-34"/>
              </a:rPr>
              <a:t>BRI NTT</a:t>
            </a:r>
          </a:p>
        </p:txBody>
      </p:sp>
      <p:sp>
        <p:nvSpPr>
          <p:cNvPr id="32" name="Rectangular Callout 31"/>
          <p:cNvSpPr/>
          <p:nvPr/>
        </p:nvSpPr>
        <p:spPr>
          <a:xfrm>
            <a:off x="6516216" y="1491630"/>
            <a:ext cx="1008112" cy="288032"/>
          </a:xfrm>
          <a:prstGeom prst="wedgeRectCallout">
            <a:avLst>
              <a:gd name="adj1" fmla="val -46567"/>
              <a:gd name="adj2" fmla="val -14052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dirty="0" smtClean="0">
                <a:latin typeface="Cordia New" pitchFamily="34" charset="-34"/>
                <a:cs typeface="Cordia New" pitchFamily="34" charset="-34"/>
              </a:rPr>
              <a:t>PESQ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6039" cy="566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598" y="416230"/>
            <a:ext cx="1872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…testing tomorrows telecoms</a:t>
            </a:r>
            <a:endParaRPr lang="en-GB" sz="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arcatech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347614"/>
            <a:ext cx="7020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/>
            <a:r>
              <a:rPr lang="en-GB" sz="2000" b="1" dirty="0" smtClean="0">
                <a:latin typeface="Cordia New" pitchFamily="34" charset="-34"/>
                <a:cs typeface="Cordia New" pitchFamily="34" charset="-34"/>
              </a:rPr>
              <a:t>ISDN – </a:t>
            </a:r>
            <a:r>
              <a:rPr lang="en-GB" sz="2000" b="1" dirty="0" err="1" smtClean="0">
                <a:latin typeface="Cordia New" pitchFamily="34" charset="-34"/>
                <a:cs typeface="Cordia New" pitchFamily="34" charset="-34"/>
              </a:rPr>
              <a:t>ISDN</a:t>
            </a:r>
            <a:endParaRPr lang="en-GB" sz="2000" b="1" dirty="0" smtClean="0">
              <a:latin typeface="Cordia New" pitchFamily="34" charset="-34"/>
              <a:cs typeface="Cordia New" pitchFamily="34" charset="-34"/>
            </a:endParaRP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Speech calls, with DTMF digits or Voice transmitted</a:t>
            </a: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3.1kHz audio, Fax or Modem, Data calls, with BERT</a:t>
            </a:r>
          </a:p>
          <a:p>
            <a:pPr marL="800100" lvl="1" indent="-342900"/>
            <a:r>
              <a:rPr lang="en-GB" sz="2000" b="1" dirty="0" smtClean="0">
                <a:latin typeface="Cordia New" pitchFamily="34" charset="-34"/>
                <a:cs typeface="Cordia New" pitchFamily="34" charset="-34"/>
              </a:rPr>
              <a:t>ISDN – PSTN</a:t>
            </a: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Speech calls, with DTMF digits or Voice transmitted, 3.1kHz audio, Fax or Modem</a:t>
            </a:r>
          </a:p>
          <a:p>
            <a:pPr marL="800100" lvl="1" indent="-342900"/>
            <a:r>
              <a:rPr lang="en-GB" sz="2000" b="1" dirty="0" smtClean="0">
                <a:latin typeface="Cordia New" pitchFamily="34" charset="-34"/>
                <a:cs typeface="Cordia New" pitchFamily="34" charset="-34"/>
              </a:rPr>
              <a:t>PSTN – ISDN</a:t>
            </a: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Speech calls, with DTMF digits or Voice transmitted, 3.1kHz audio, Fax or Modem</a:t>
            </a:r>
          </a:p>
          <a:p>
            <a:pPr marL="800100" lvl="1" indent="-342900"/>
            <a:r>
              <a:rPr lang="en-GB" sz="2000" b="1" dirty="0" smtClean="0">
                <a:latin typeface="Cordia New" pitchFamily="34" charset="-34"/>
                <a:cs typeface="Cordia New" pitchFamily="34" charset="-34"/>
              </a:rPr>
              <a:t>PSTN – PSTN</a:t>
            </a:r>
          </a:p>
          <a:p>
            <a:pPr marL="800100" lvl="1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DTMF digits or Voice transmitted, Fax, Modem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71551"/>
            <a:ext cx="45720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Developing a testing strategy:</a:t>
            </a:r>
          </a:p>
        </p:txBody>
      </p:sp>
      <p:pic>
        <p:nvPicPr>
          <p:cNvPr id="10" name="Picture 9" descr="bg_refle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99942"/>
            <a:ext cx="9144000" cy="8640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840760" y="1347614"/>
            <a:ext cx="2483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000" b="1" dirty="0" smtClean="0">
                <a:latin typeface="Cordia New" pitchFamily="34" charset="-34"/>
                <a:cs typeface="Cordia New" pitchFamily="34" charset="-34"/>
              </a:rPr>
              <a:t>Interface types to be tested</a:t>
            </a:r>
          </a:p>
          <a:p>
            <a:pPr marL="342900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PSTN, ISDN, VoIP</a:t>
            </a:r>
          </a:p>
          <a:p>
            <a:pPr marL="342900" indent="-342900"/>
            <a:r>
              <a:rPr lang="en-GB" sz="2000" b="1" dirty="0" smtClean="0">
                <a:latin typeface="Cordia New" pitchFamily="34" charset="-34"/>
                <a:cs typeface="Cordia New" pitchFamily="34" charset="-34"/>
              </a:rPr>
              <a:t>Call types to be made</a:t>
            </a:r>
          </a:p>
          <a:p>
            <a:pPr marL="342900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Speech, 3.1kHz Audio</a:t>
            </a:r>
          </a:p>
          <a:p>
            <a:pPr marL="342900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Fax, Data</a:t>
            </a:r>
          </a:p>
          <a:p>
            <a:pPr marL="342900" indent="-342900"/>
            <a:r>
              <a:rPr lang="en-GB" sz="2000" b="1" dirty="0" smtClean="0">
                <a:latin typeface="Cordia New" pitchFamily="34" charset="-34"/>
                <a:cs typeface="Cordia New" pitchFamily="34" charset="-34"/>
              </a:rPr>
              <a:t>Quality tests to be performed</a:t>
            </a:r>
          </a:p>
          <a:p>
            <a:pPr marL="342900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PESQ, BERT</a:t>
            </a:r>
          </a:p>
          <a:p>
            <a:pPr marL="342900" indent="-342900"/>
            <a:r>
              <a:rPr lang="en-GB" sz="2000" b="1" dirty="0" smtClean="0">
                <a:latin typeface="Cordia New" pitchFamily="34" charset="-34"/>
                <a:cs typeface="Cordia New" pitchFamily="34" charset="-34"/>
              </a:rPr>
              <a:t>ETSI introduced standard</a:t>
            </a:r>
          </a:p>
          <a:p>
            <a:pPr marL="342900" indent="-342900"/>
            <a:r>
              <a:rPr lang="en-GB" sz="2000" dirty="0" smtClean="0">
                <a:latin typeface="Cordia New" pitchFamily="34" charset="-34"/>
                <a:cs typeface="Cordia New" pitchFamily="34" charset="-34"/>
              </a:rPr>
              <a:t>ETSI TS186 025-2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732240" y="1347614"/>
            <a:ext cx="0" cy="288032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</TotalTime>
  <Words>676</Words>
  <Application>Microsoft Office PowerPoint</Application>
  <PresentationFormat>On-screen Show (16:9)</PresentationFormat>
  <Paragraphs>183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Dfecowicz</dc:creator>
  <cp:lastModifiedBy>Dfecowicz</cp:lastModifiedBy>
  <cp:revision>92</cp:revision>
  <dcterms:created xsi:type="dcterms:W3CDTF">2012-01-09T11:57:29Z</dcterms:created>
  <dcterms:modified xsi:type="dcterms:W3CDTF">2012-07-09T08:35:13Z</dcterms:modified>
</cp:coreProperties>
</file>