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8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BD85B1D-7E76-4C1C-AF13-2BD51E38EB61}" type="datetimeFigureOut">
              <a:rPr lang="en-US"/>
              <a:pPr/>
              <a:t>6/21/2012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98506EA-5794-4F0D-A142-1315F1EDAF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F13B-8510-4318-ACDB-234E0BC9AF1D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8396-797E-429F-88D9-D08AE21CD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DA48-73A8-4B6E-90BD-3BD0BBFCD952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D00-B654-4BAF-8C66-41BD6C103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9BA1-847A-49E9-A67C-D860831F7301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CF6F-140F-4702-8E1A-D20830BDE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833D-4F36-41CA-97B3-6C4F29CBA4A2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F607-F326-4523-A268-89D784418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5E5E-564D-41FF-AE05-C47E76F23FFA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0766-5EA2-48A3-B50D-7B020940D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A3BA-22B8-4ADC-BBA8-42DB8B72EEEE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B4BD-3C38-4441-9371-27963354E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81E5-62E7-4920-B29C-D3221BCFB8B9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59F6-9958-4F10-A26F-7EBC90B9A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7963-E20A-4E1F-8473-FF09992DD630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7C4A-FE91-42B9-A46B-9F3C7A73E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FA0B-10CC-469B-8B42-205A1AA2D9A3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DEB8-D94E-4584-A67A-83C193404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8DBD-D033-4862-990E-5EFF678B9E8E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887C-374D-4189-AD0D-036E5A456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1F91-C630-415A-ABE1-31E52D9DCF1D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078D-E4A1-48EB-9C0B-9F9F2C362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1B4B44-D40E-426D-B69B-C5463658D063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F53858-665C-4785-B89B-0B34A1FCC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7625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671888" y="409575"/>
            <a:ext cx="349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cs typeface="Arial" charset="0"/>
              </a:rPr>
              <a:t>arcatech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711575" y="1349375"/>
            <a:ext cx="345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…testing tomorrows telecoms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979613" y="2476500"/>
            <a:ext cx="5472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 err="1" smtClean="0">
                <a:latin typeface="Century Gothic" pitchFamily="34" charset="0"/>
              </a:rPr>
              <a:t>emutel</a:t>
            </a:r>
            <a:r>
              <a:rPr lang="en-GB" sz="2800" b="1" dirty="0" err="1" smtClean="0">
                <a:solidFill>
                  <a:srgbClr val="C00000"/>
                </a:solidFill>
                <a:latin typeface="Century Gothic" pitchFamily="34" charset="0"/>
              </a:rPr>
              <a:t>|</a:t>
            </a:r>
            <a:r>
              <a:rPr lang="en-GB" sz="2800" b="1" dirty="0" err="1" smtClean="0">
                <a:latin typeface="Century Gothic" pitchFamily="34" charset="0"/>
              </a:rPr>
              <a:t>Symphony</a:t>
            </a:r>
            <a:endParaRPr lang="en-GB" sz="2800" b="1" dirty="0" smtClean="0">
              <a:latin typeface="Century Gothic" pitchFamily="34" charset="0"/>
            </a:endParaRPr>
          </a:p>
          <a:p>
            <a:pPr algn="ctr"/>
            <a:r>
              <a:rPr lang="en-GB" sz="2800" dirty="0" smtClean="0">
                <a:latin typeface="Century Gothic" pitchFamily="34" charset="0"/>
              </a:rPr>
              <a:t>presentation </a:t>
            </a:r>
            <a:endParaRPr lang="en-GB" sz="2800" dirty="0">
              <a:latin typeface="Century Gothic" pitchFamily="34" charset="0"/>
            </a:endParaRPr>
          </a:p>
        </p:txBody>
      </p:sp>
      <p:pic>
        <p:nvPicPr>
          <p:cNvPr id="13317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1588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Unit Operation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539750" y="2425700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emutel™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Symphony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is a network simulator facilitating the testing of ISDN and Analogue equipment.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Each port on 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emutel™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Symphony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can be configured with its own telephone number so calls can be made between different ports on the unit, in order to test the operation of different pieces of equipment.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With support for different protocols 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emutel™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Symphony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is idea for testing equipment to be used in other regions around the world.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fecowicz\Pictures\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740" y="3429397"/>
            <a:ext cx="1729086" cy="1237257"/>
          </a:xfrm>
          <a:prstGeom prst="rect">
            <a:avLst/>
          </a:prstGeom>
          <a:noFill/>
        </p:spPr>
      </p:pic>
      <p:pic>
        <p:nvPicPr>
          <p:cNvPr id="15361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whit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orizon2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6927" y="1700808"/>
            <a:ext cx="3671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Example Application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10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221485"/>
            <a:ext cx="7715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539750" y="119697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In this example, an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emutel™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Symphony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is providing network interfaces to verify the operation of customers equipment. The windows application provides ease of configuration and Protocol Analysis</a:t>
            </a:r>
          </a:p>
        </p:txBody>
      </p:sp>
      <p:sp>
        <p:nvSpPr>
          <p:cNvPr id="34" name="Left-Up Arrow 33"/>
          <p:cNvSpPr/>
          <p:nvPr/>
        </p:nvSpPr>
        <p:spPr>
          <a:xfrm flipH="1">
            <a:off x="3012516" y="3429397"/>
            <a:ext cx="2304256" cy="792088"/>
          </a:xfrm>
          <a:prstGeom prst="leftUpArrow">
            <a:avLst>
              <a:gd name="adj1" fmla="val 6849"/>
              <a:gd name="adj2" fmla="val 8944"/>
              <a:gd name="adj3" fmla="val 138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Left Arrow 36"/>
          <p:cNvSpPr/>
          <p:nvPr/>
        </p:nvSpPr>
        <p:spPr>
          <a:xfrm rot="6535344" flipH="1">
            <a:off x="1316471" y="3849710"/>
            <a:ext cx="1279167" cy="1204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" name="Picture 10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0388" y="4232969"/>
            <a:ext cx="7715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460" y="4232969"/>
            <a:ext cx="7715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eft Arrow 35"/>
          <p:cNvSpPr/>
          <p:nvPr/>
        </p:nvSpPr>
        <p:spPr>
          <a:xfrm rot="4343226" flipH="1">
            <a:off x="2121044" y="3862772"/>
            <a:ext cx="1275604" cy="1204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Left Arrow 37"/>
          <p:cNvSpPr/>
          <p:nvPr/>
        </p:nvSpPr>
        <p:spPr>
          <a:xfrm rot="5400000" flipH="1">
            <a:off x="1714854" y="3862964"/>
            <a:ext cx="1275603" cy="1204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Cloud 24"/>
          <p:cNvSpPr/>
          <p:nvPr/>
        </p:nvSpPr>
        <p:spPr>
          <a:xfrm>
            <a:off x="6828940" y="2925340"/>
            <a:ext cx="2063540" cy="2375867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6062" y="3387452"/>
            <a:ext cx="1122362" cy="1409700"/>
          </a:xfrm>
          <a:prstGeom prst="rect">
            <a:avLst/>
          </a:prstGeom>
          <a:noFill/>
        </p:spPr>
      </p:pic>
      <p:sp>
        <p:nvSpPr>
          <p:cNvPr id="35" name="Left Arrow 34"/>
          <p:cNvSpPr/>
          <p:nvPr/>
        </p:nvSpPr>
        <p:spPr>
          <a:xfrm flipH="1">
            <a:off x="6396892" y="4077469"/>
            <a:ext cx="791864" cy="144065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Available Cards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2916238" y="836613"/>
            <a:ext cx="56880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Control card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Communication 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using either Serial, Ethernet or Modem connection.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With the use of PCMCIA cards the network protocol supported by the unit can be changed.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The Control card also has space for two ports of either BRI or PRI ISDN.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13212"/>
            <a:ext cx="2304256" cy="21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S Car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5832"/>
            <a:ext cx="2304256" cy="211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2916238" y="2269579"/>
            <a:ext cx="5688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BRI-S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 8 ports each individually configurable to have either </a:t>
            </a:r>
            <a:r>
              <a:rPr lang="en-GB" sz="1200" b="1" dirty="0">
                <a:latin typeface="Century Gothic" pitchFamily="34" charset="0"/>
                <a:ea typeface="Cordia New"/>
                <a:cs typeface="Cordia New"/>
              </a:rPr>
              <a:t>40V 1Watt power feeding,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have restricted power feeding or to have power feeding turned off.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Ports can also be set to either Point–to–Point or Point–to–Multipoint operation.</a:t>
            </a:r>
          </a:p>
        </p:txBody>
      </p:sp>
      <p:pic>
        <p:nvPicPr>
          <p:cNvPr id="13" name="Picture 5" descr="U Car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85993"/>
            <a:ext cx="2304256" cy="21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2916238" y="3709441"/>
            <a:ext cx="5688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BRI-U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8 ports each individually configurable to have either </a:t>
            </a:r>
            <a:r>
              <a:rPr lang="en-GB" sz="1200" b="1" u="sng">
                <a:latin typeface="Century Gothic" pitchFamily="34" charset="0"/>
                <a:ea typeface="Cordia New"/>
                <a:cs typeface="Cordia New"/>
              </a:rPr>
              <a:t>88V 5Watt power feeding, have Sealing power feeding (current limited) </a:t>
            </a: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or to have power feeding turned off.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Ports can also be set to either Point–to–Point or Point–to–Multipoint operation.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39750" y="2125116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750" y="3638004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Available Cards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Analog Car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13155"/>
            <a:ext cx="2304256" cy="21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916238" y="836712"/>
            <a:ext cx="5688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Analogue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16 ports which provide -48V line feed.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The port Line Impedance can be changed to match that of a number of countries, also tones can be changed to match the country selected.</a:t>
            </a:r>
          </a:p>
        </p:txBody>
      </p:sp>
      <p:pic>
        <p:nvPicPr>
          <p:cNvPr id="20" name="Picture 7" descr="S Car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5832"/>
            <a:ext cx="2304256" cy="211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916238" y="2269579"/>
            <a:ext cx="5688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PRI card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8 ports which are individually configurable between E1 and T1 and the various different framing modes offered.</a:t>
            </a:r>
            <a:endParaRPr lang="en-GB" sz="1200" dirty="0" smtClean="0">
              <a:latin typeface="Century Gothic" pitchFamily="34" charset="0"/>
              <a:ea typeface="Cordia New"/>
              <a:cs typeface="Cordia New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9750" y="2125116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Unit Features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539750" y="998538"/>
            <a:ext cx="4032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Windows Application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Proprietary windows application, allowing simple changing/saving of unit settings &amp; easy filtering of protocol analysis, etc.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b="1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Telephone no. setup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Each ports telephone number can be changed to match the specific dialling plan required.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b="1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Test Tones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Dial, Busy, Error, Ring and Custom Tone 300Hz – 3400Hz @ +3dBm to -26dBm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b="1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Protocol Analyser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Shows the L1, L2 &amp; L3 messages on the D channel in HEX, ACSII Short and ASCII Long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572000" y="1000125"/>
            <a:ext cx="40322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Supplementary services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Mainly on the ETSI &amp;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N.American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networks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Extra add-on features like 3PTY CONF, ECT, HOLD, CFU, CFB, CFNR, CD,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MCID, AOC, CW, etc.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b="1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D Channel Packets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X.25 on BRI1/BRI2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100 logical calls in DCE mode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b="1" dirty="0" smtClean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 dirty="0" smtClean="0">
                <a:latin typeface="Century Gothic" pitchFamily="34" charset="0"/>
                <a:ea typeface="Cordia New"/>
                <a:cs typeface="Cordia New"/>
              </a:rPr>
              <a:t>Semi-permanent connection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Semi-permanent/nailed-up connection on BRI/PRI B channels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dirty="0">
              <a:latin typeface="Century Gothic" pitchFamily="34" charset="0"/>
              <a:ea typeface="Cordia New"/>
              <a:cs typeface="Cordia New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00563" y="1052513"/>
            <a:ext cx="0" cy="44640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Thank You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7"/>
          <p:cNvSpPr txBox="1">
            <a:spLocks noChangeArrowheads="1"/>
          </p:cNvSpPr>
          <p:nvPr/>
        </p:nvSpPr>
        <p:spPr bwMode="auto">
          <a:xfrm>
            <a:off x="539750" y="1412875"/>
            <a:ext cx="80645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entury Gothic" pitchFamily="34" charset="0"/>
                <a:ea typeface="Cordia New"/>
                <a:cs typeface="Cordia New"/>
              </a:rPr>
              <a:t>arcatech Limited</a:t>
            </a:r>
            <a:r>
              <a:rPr lang="en-US" sz="1200">
                <a:latin typeface="Century Gothic" pitchFamily="34" charset="0"/>
                <a:ea typeface="Cordia New"/>
                <a:cs typeface="Cordia New"/>
              </a:rPr>
              <a:t/>
            </a:r>
            <a:br>
              <a:rPr lang="en-US" sz="1200">
                <a:latin typeface="Century Gothic" pitchFamily="34" charset="0"/>
                <a:ea typeface="Cordia New"/>
                <a:cs typeface="Cordia New"/>
              </a:rPr>
            </a:br>
            <a:r>
              <a:rPr lang="en-US" sz="1200">
                <a:latin typeface="Century Gothic" pitchFamily="34" charset="0"/>
                <a:ea typeface="Cordia New"/>
                <a:cs typeface="Cordia New"/>
              </a:rPr>
              <a:t>210-212 LEO Ballinderry Road</a:t>
            </a:r>
          </a:p>
          <a:p>
            <a:pPr algn="ctr"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Lisburn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Northern Ireland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BT28 2SA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 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Tel: +44 (0)28 9267 7204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Fax: +44 (0)28 9260 5353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sales@arcatech.com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www.arcatech.com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460</Words>
  <Application>Microsoft Office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Dfecowicz</dc:creator>
  <cp:lastModifiedBy>Dfecowicz</cp:lastModifiedBy>
  <cp:revision>52</cp:revision>
  <dcterms:created xsi:type="dcterms:W3CDTF">2012-06-14T09:30:42Z</dcterms:created>
  <dcterms:modified xsi:type="dcterms:W3CDTF">2012-06-21T15:33:23Z</dcterms:modified>
</cp:coreProperties>
</file>